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pedia.org/wiki/Lavoro_subordinat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ortinet.com/it/products/identity-access-manageme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SMART WORKING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39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SMART WORKING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5872377"/>
              </p:ext>
            </p:extLst>
          </p:nvPr>
        </p:nvGraphicFramePr>
        <p:xfrm>
          <a:off x="677863" y="2181497"/>
          <a:ext cx="8596312" cy="4362994"/>
        </p:xfrm>
        <a:graphic>
          <a:graphicData uri="http://schemas.openxmlformats.org/drawingml/2006/table">
            <a:tbl>
              <a:tblPr/>
              <a:tblGrid>
                <a:gridCol w="8596312">
                  <a:extLst>
                    <a:ext uri="{9D8B030D-6E8A-4147-A177-3AD203B41FA5}">
                      <a16:colId xmlns:a16="http://schemas.microsoft.com/office/drawing/2014/main" val="577439947"/>
                    </a:ext>
                  </a:extLst>
                </a:gridCol>
              </a:tblGrid>
              <a:tr h="4362994">
                <a:tc>
                  <a:txBody>
                    <a:bodyPr/>
                    <a:lstStyle/>
                    <a:p>
                      <a:r>
                        <a:rPr lang="it-IT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 </a:t>
                      </a:r>
                      <a:r>
                        <a:rPr lang="it-IT" sz="2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lavoro agile</a:t>
                      </a:r>
                      <a:r>
                        <a:rPr lang="it-IT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noto anche come </a:t>
                      </a:r>
                      <a:r>
                        <a:rPr lang="it-IT" sz="28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smart</a:t>
                      </a:r>
                      <a:r>
                        <a:rPr lang="it-IT" sz="2800" b="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2800" b="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working</a:t>
                      </a:r>
                      <a:r>
                        <a:rPr lang="it-IT" sz="2800" b="0" i="0" u="none" strike="noStrike" kern="1200" baseline="30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è stato definito nell'ordinamento italiano come:</a:t>
                      </a:r>
                      <a:r>
                        <a:rPr lang="it-IT" sz="2800" dirty="0" smtClean="0">
                          <a:effectLst/>
                        </a:rPr>
                        <a:t>«</a:t>
                      </a:r>
                    </a:p>
                    <a:p>
                      <a:r>
                        <a:rPr lang="it-IT" sz="2800" dirty="0" smtClean="0">
                          <a:effectLst/>
                        </a:rPr>
                        <a:t>una </a:t>
                      </a:r>
                      <a:r>
                        <a:rPr lang="it-IT" sz="2800" dirty="0">
                          <a:effectLst/>
                        </a:rPr>
                        <a:t>modalità di esecuzione del rapporto di </a:t>
                      </a:r>
                      <a:r>
                        <a:rPr lang="it-IT" sz="2800" b="1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hlinkClick r:id="rId2" tooltip="Lavoro subordinato"/>
                        </a:rPr>
                        <a:t>lavoro subordinato</a:t>
                      </a:r>
                      <a:r>
                        <a:rPr lang="it-IT" sz="2800" dirty="0">
                          <a:effectLst/>
                        </a:rPr>
                        <a:t> stabilita mediante accordo tra le parti, anche con forme di organizzazione per fasi, cicli e obiettivi e senza precisi vincoli di orario o di luogo di lavoro, con il possibile utilizzo di strumenti tecnologici per lo svolgimento dell'attività lavorativa.»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675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27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SMART WORKING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1211209"/>
              </p:ext>
            </p:extLst>
          </p:nvPr>
        </p:nvGraphicFramePr>
        <p:xfrm>
          <a:off x="677863" y="2181497"/>
          <a:ext cx="8596312" cy="4362994"/>
        </p:xfrm>
        <a:graphic>
          <a:graphicData uri="http://schemas.openxmlformats.org/drawingml/2006/table">
            <a:tbl>
              <a:tblPr/>
              <a:tblGrid>
                <a:gridCol w="8596312">
                  <a:extLst>
                    <a:ext uri="{9D8B030D-6E8A-4147-A177-3AD203B41FA5}">
                      <a16:colId xmlns:a16="http://schemas.microsoft.com/office/drawing/2014/main" val="577439947"/>
                    </a:ext>
                  </a:extLst>
                </a:gridCol>
              </a:tblGrid>
              <a:tr h="4362994">
                <a:tc>
                  <a:txBody>
                    <a:bodyPr/>
                    <a:lstStyle/>
                    <a:p>
                      <a:r>
                        <a:rPr lang="it-IT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"Smart </a:t>
                      </a:r>
                      <a:r>
                        <a:rPr lang="it-IT" sz="2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Working</a:t>
                      </a:r>
                      <a:r>
                        <a:rPr lang="it-IT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significa ripensare il telelavoro in un’ottica più intelligente, mettere in discussione i tradizionali vincoli legati a luogo e orario lasciando alle persone maggiore autonomia nel definire le modalità di lavoro a fronte di una maggiore responsabilizzazione sui risultati. Autonomia, ma anche flessibilità, responsabilizzazione, valorizzazione dei talenti e fiducia diventano i principi chiave di questo nuovo approccio."</a:t>
                      </a:r>
                      <a:endParaRPr lang="it-IT" sz="2800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675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898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SMART WORKING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9988592"/>
              </p:ext>
            </p:extLst>
          </p:nvPr>
        </p:nvGraphicFramePr>
        <p:xfrm>
          <a:off x="677863" y="2181497"/>
          <a:ext cx="8596312" cy="4362994"/>
        </p:xfrm>
        <a:graphic>
          <a:graphicData uri="http://schemas.openxmlformats.org/drawingml/2006/table">
            <a:tbl>
              <a:tblPr/>
              <a:tblGrid>
                <a:gridCol w="8596312">
                  <a:extLst>
                    <a:ext uri="{9D8B030D-6E8A-4147-A177-3AD203B41FA5}">
                      <a16:colId xmlns:a16="http://schemas.microsoft.com/office/drawing/2014/main" val="577439947"/>
                    </a:ext>
                  </a:extLst>
                </a:gridCol>
              </a:tblGrid>
              <a:tr h="4362994">
                <a:tc>
                  <a:txBody>
                    <a:bodyPr/>
                    <a:lstStyle/>
                    <a:p>
                      <a:r>
                        <a:rPr lang="it-IT" sz="2800" dirty="0" smtClean="0">
                          <a:effectLst/>
                        </a:rPr>
                        <a:t>L'introduzione di forme innovative di lavoro può determinare benefici in termini di riduzione delle emissioni di agenti inquinanti, di un aumento della produttività e della riduzione delle assenze per malattia</a:t>
                      </a:r>
                      <a:endParaRPr lang="it-IT" sz="2800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675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91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SMART WORKING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815692"/>
              </p:ext>
            </p:extLst>
          </p:nvPr>
        </p:nvGraphicFramePr>
        <p:xfrm>
          <a:off x="677863" y="2181497"/>
          <a:ext cx="8596312" cy="4362994"/>
        </p:xfrm>
        <a:graphic>
          <a:graphicData uri="http://schemas.openxmlformats.org/drawingml/2006/table">
            <a:tbl>
              <a:tblPr/>
              <a:tblGrid>
                <a:gridCol w="8596312">
                  <a:extLst>
                    <a:ext uri="{9D8B030D-6E8A-4147-A177-3AD203B41FA5}">
                      <a16:colId xmlns:a16="http://schemas.microsoft.com/office/drawing/2014/main" val="577439947"/>
                    </a:ext>
                  </a:extLst>
                </a:gridCol>
              </a:tblGrid>
              <a:tr h="4362994">
                <a:tc>
                  <a:txBody>
                    <a:bodyPr/>
                    <a:lstStyle/>
                    <a:p>
                      <a:r>
                        <a:rPr lang="it-IT" sz="2800" dirty="0" smtClean="0">
                          <a:effectLst/>
                        </a:rPr>
                        <a:t>Il lavoro a distanza e agile può introdurre dei rischi quali: una ridotta capacità di trasferimento delle informazioni tra la forza lavoro, l'isolamento sociale del lavoratore e la difficoltà di separazione tra vita personale ed attività lavorativa.[14]</a:t>
                      </a:r>
                    </a:p>
                    <a:p>
                      <a:endParaRPr lang="it-IT" sz="2800" dirty="0" smtClean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675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18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SMART WORKING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6214717"/>
              </p:ext>
            </p:extLst>
          </p:nvPr>
        </p:nvGraphicFramePr>
        <p:xfrm>
          <a:off x="677863" y="2181497"/>
          <a:ext cx="8596312" cy="4846320"/>
        </p:xfrm>
        <a:graphic>
          <a:graphicData uri="http://schemas.openxmlformats.org/drawingml/2006/table">
            <a:tbl>
              <a:tblPr/>
              <a:tblGrid>
                <a:gridCol w="8596312">
                  <a:extLst>
                    <a:ext uri="{9D8B030D-6E8A-4147-A177-3AD203B41FA5}">
                      <a16:colId xmlns:a16="http://schemas.microsoft.com/office/drawing/2014/main" val="577439947"/>
                    </a:ext>
                  </a:extLst>
                </a:gridCol>
              </a:tblGrid>
              <a:tr h="4362994">
                <a:tc>
                  <a:txBody>
                    <a:bodyPr/>
                    <a:lstStyle/>
                    <a:p>
                      <a:r>
                        <a:rPr lang="it-IT" sz="2400" dirty="0" smtClean="0">
                          <a:effectLst/>
                        </a:rPr>
                        <a:t>Secondo una ricerca portata avanti da </a:t>
                      </a:r>
                      <a:r>
                        <a:rPr lang="it-IT" sz="2400" dirty="0" err="1" smtClean="0">
                          <a:effectLst/>
                        </a:rPr>
                        <a:t>NordVPN</a:t>
                      </a:r>
                      <a:r>
                        <a:rPr lang="it-IT" sz="2400" dirty="0" smtClean="0">
                          <a:effectLst/>
                        </a:rPr>
                        <a:t> nel maggio del 2020, uno dei principali rischi del lavoro da casa è l'aumento involontario delle ore lavorative a discapito dei lavoratori. </a:t>
                      </a:r>
                      <a:r>
                        <a:rPr lang="it-IT" sz="2400" dirty="0" err="1" smtClean="0">
                          <a:effectLst/>
                        </a:rPr>
                        <a:t>NordVPN</a:t>
                      </a:r>
                      <a:r>
                        <a:rPr lang="it-IT" sz="2400" dirty="0" smtClean="0">
                          <a:effectLst/>
                        </a:rPr>
                        <a:t> ha dimostrato infatti come lavorare da casa abbia avuto un impatto negativo sull'ammontare delle ore lavorative giornaliere di tutti quei dipendenti americani costretti a lavorare da casa durante la quarantena, prevista dal governo statunitense per cercare di contenere e arginare il COVID-19. Secondo la ricerca, infatti, il giorno lavorativo, quando effettuato da casa, è il 40% più lungo rispetto all'ufficio: le ore lavorate diventano infatti 11, ben 3 in più di quelle solitamente previste.</a:t>
                      </a:r>
                    </a:p>
                    <a:p>
                      <a:endParaRPr lang="it-IT" sz="2400" dirty="0" smtClean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6753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408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STRUMENTI NECESSARI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122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Allestire una postazione di lavoro «domestica»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Pc portatile/desktop</a:t>
            </a:r>
          </a:p>
          <a:p>
            <a:r>
              <a:rPr lang="it-IT" dirty="0" smtClean="0"/>
              <a:t>Stampante</a:t>
            </a:r>
          </a:p>
          <a:p>
            <a:r>
              <a:rPr lang="it-IT" dirty="0" smtClean="0"/>
              <a:t>Telefono</a:t>
            </a:r>
          </a:p>
          <a:p>
            <a:r>
              <a:rPr lang="it-IT" dirty="0" smtClean="0"/>
              <a:t>Possibilità </a:t>
            </a:r>
            <a:r>
              <a:rPr lang="it-IT" dirty="0" err="1" smtClean="0"/>
              <a:t>slavtaggio</a:t>
            </a:r>
            <a:r>
              <a:rPr lang="it-IT" dirty="0" smtClean="0"/>
              <a:t> dati </a:t>
            </a:r>
            <a:r>
              <a:rPr lang="it-IT" smtClean="0"/>
              <a:t>in locale e in remoto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6654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Connessione desktop remoto e monitoraggio delle attività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</a:t>
            </a:r>
            <a:r>
              <a:rPr lang="it-IT" dirty="0" smtClean="0">
                <a:hlinkClick r:id="rId2"/>
              </a:rPr>
              <a:t>www.fortinet.com/it/products/identity-access-management</a:t>
            </a:r>
            <a:endParaRPr lang="it-IT" dirty="0" smtClean="0"/>
          </a:p>
          <a:p>
            <a:r>
              <a:rPr lang="it-IT" dirty="0"/>
              <a:t>Inoltre, molte delle violazioni di sicurezza più dannose di oggi sono state causate dalla compromissione di account e password utente, aggravata dalla concessione agli utenti di livelli di accesso inappropriati. Gestire in modo sicuro ed efficace l’autenticazione e l’autorizzazione delle identità di tutti i sistemi e le applicazioni è fondamentale per ridurre al minimo le violazioni della sicurezza.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881905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361</Words>
  <Application>Microsoft Office PowerPoint</Application>
  <PresentationFormat>Widescreen</PresentationFormat>
  <Paragraphs>21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Sfaccettatura</vt:lpstr>
      <vt:lpstr>SMART WORKING</vt:lpstr>
      <vt:lpstr>SMART WORKING</vt:lpstr>
      <vt:lpstr>SMART WORKING</vt:lpstr>
      <vt:lpstr>SMART WORKING</vt:lpstr>
      <vt:lpstr>SMART WORKING</vt:lpstr>
      <vt:lpstr>SMART WORKING</vt:lpstr>
      <vt:lpstr>STRUMENTI NECESSARI </vt:lpstr>
      <vt:lpstr>Allestire una postazione di lavoro «domestica»</vt:lpstr>
      <vt:lpstr>Connessione desktop remoto e monitoraggio delle attività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WORKING</dc:title>
  <dc:creator>frank</dc:creator>
  <cp:lastModifiedBy>frank</cp:lastModifiedBy>
  <cp:revision>3</cp:revision>
  <dcterms:created xsi:type="dcterms:W3CDTF">2021-02-07T10:10:05Z</dcterms:created>
  <dcterms:modified xsi:type="dcterms:W3CDTF">2021-02-07T10:19:53Z</dcterms:modified>
</cp:coreProperties>
</file>