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57" r:id="rId3"/>
    <p:sldId id="268" r:id="rId4"/>
    <p:sldId id="313" r:id="rId5"/>
    <p:sldId id="309" r:id="rId6"/>
    <p:sldId id="311" r:id="rId7"/>
    <p:sldId id="310" r:id="rId8"/>
    <p:sldId id="318" r:id="rId9"/>
    <p:sldId id="312" r:id="rId10"/>
    <p:sldId id="317" r:id="rId11"/>
    <p:sldId id="314" r:id="rId12"/>
    <p:sldId id="316" r:id="rId13"/>
    <p:sldId id="315"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004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294" autoAdjust="0"/>
    <p:restoredTop sz="94660"/>
  </p:normalViewPr>
  <p:slideViewPr>
    <p:cSldViewPr>
      <p:cViewPr varScale="1">
        <p:scale>
          <a:sx n="86" d="100"/>
          <a:sy n="86" d="100"/>
        </p:scale>
        <p:origin x="1013"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a Gallo" userId="f37e897041567d1b" providerId="LiveId" clId="{88D49430-2892-4B20-BADB-C24B07F6B0B4}"/>
    <pc:docChg chg="modSld">
      <pc:chgData name="Adriana Gallo" userId="f37e897041567d1b" providerId="LiveId" clId="{88D49430-2892-4B20-BADB-C24B07F6B0B4}" dt="2022-02-04T22:02:30.930" v="20"/>
      <pc:docMkLst>
        <pc:docMk/>
      </pc:docMkLst>
      <pc:sldChg chg="modTransition">
        <pc:chgData name="Adriana Gallo" userId="f37e897041567d1b" providerId="LiveId" clId="{88D49430-2892-4B20-BADB-C24B07F6B0B4}" dt="2022-02-04T21:56:59.179" v="3"/>
        <pc:sldMkLst>
          <pc:docMk/>
          <pc:sldMk cId="3138172572" sldId="257"/>
        </pc:sldMkLst>
      </pc:sldChg>
      <pc:sldChg chg="modTransition">
        <pc:chgData name="Adriana Gallo" userId="f37e897041567d1b" providerId="LiveId" clId="{88D49430-2892-4B20-BADB-C24B07F6B0B4}" dt="2022-02-04T21:56:47.607" v="2"/>
        <pc:sldMkLst>
          <pc:docMk/>
          <pc:sldMk cId="1418801348" sldId="265"/>
        </pc:sldMkLst>
      </pc:sldChg>
      <pc:sldChg chg="modTransition">
        <pc:chgData name="Adriana Gallo" userId="f37e897041567d1b" providerId="LiveId" clId="{88D49430-2892-4B20-BADB-C24B07F6B0B4}" dt="2022-02-04T21:57:29.945" v="5"/>
        <pc:sldMkLst>
          <pc:docMk/>
          <pc:sldMk cId="451719070" sldId="268"/>
        </pc:sldMkLst>
      </pc:sldChg>
      <pc:sldChg chg="modTransition">
        <pc:chgData name="Adriana Gallo" userId="f37e897041567d1b" providerId="LiveId" clId="{88D49430-2892-4B20-BADB-C24B07F6B0B4}" dt="2022-02-04T22:02:30.930" v="20"/>
        <pc:sldMkLst>
          <pc:docMk/>
          <pc:sldMk cId="3086571524" sldId="309"/>
        </pc:sldMkLst>
      </pc:sldChg>
      <pc:sldChg chg="modTransition">
        <pc:chgData name="Adriana Gallo" userId="f37e897041567d1b" providerId="LiveId" clId="{88D49430-2892-4B20-BADB-C24B07F6B0B4}" dt="2022-02-04T21:59:25.282" v="14"/>
        <pc:sldMkLst>
          <pc:docMk/>
          <pc:sldMk cId="2349050891" sldId="310"/>
        </pc:sldMkLst>
      </pc:sldChg>
      <pc:sldChg chg="modTransition">
        <pc:chgData name="Adriana Gallo" userId="f37e897041567d1b" providerId="LiveId" clId="{88D49430-2892-4B20-BADB-C24B07F6B0B4}" dt="2022-02-04T21:59:18.224" v="13"/>
        <pc:sldMkLst>
          <pc:docMk/>
          <pc:sldMk cId="359080940" sldId="311"/>
        </pc:sldMkLst>
      </pc:sldChg>
      <pc:sldChg chg="modTransition">
        <pc:chgData name="Adriana Gallo" userId="f37e897041567d1b" providerId="LiveId" clId="{88D49430-2892-4B20-BADB-C24B07F6B0B4}" dt="2022-02-04T22:00:06.087" v="16"/>
        <pc:sldMkLst>
          <pc:docMk/>
          <pc:sldMk cId="3631646872" sldId="312"/>
        </pc:sldMkLst>
      </pc:sldChg>
      <pc:sldChg chg="modTransition">
        <pc:chgData name="Adriana Gallo" userId="f37e897041567d1b" providerId="LiveId" clId="{88D49430-2892-4B20-BADB-C24B07F6B0B4}" dt="2022-02-04T21:59:02.305" v="11"/>
        <pc:sldMkLst>
          <pc:docMk/>
          <pc:sldMk cId="653812819" sldId="313"/>
        </pc:sldMkLst>
      </pc:sldChg>
      <pc:sldChg chg="modTransition">
        <pc:chgData name="Adriana Gallo" userId="f37e897041567d1b" providerId="LiveId" clId="{88D49430-2892-4B20-BADB-C24B07F6B0B4}" dt="2022-02-04T22:00:33.734" v="18"/>
        <pc:sldMkLst>
          <pc:docMk/>
          <pc:sldMk cId="1858860899" sldId="314"/>
        </pc:sldMkLst>
      </pc:sldChg>
      <pc:sldChg chg="modTransition">
        <pc:chgData name="Adriana Gallo" userId="f37e897041567d1b" providerId="LiveId" clId="{88D49430-2892-4B20-BADB-C24B07F6B0B4}" dt="2022-02-04T22:00:50.524" v="19"/>
        <pc:sldMkLst>
          <pc:docMk/>
          <pc:sldMk cId="2564011244" sldId="316"/>
        </pc:sldMkLst>
      </pc:sldChg>
      <pc:sldChg chg="modTransition">
        <pc:chgData name="Adriana Gallo" userId="f37e897041567d1b" providerId="LiveId" clId="{88D49430-2892-4B20-BADB-C24B07F6B0B4}" dt="2022-02-04T22:00:17.802" v="17"/>
        <pc:sldMkLst>
          <pc:docMk/>
          <pc:sldMk cId="1974932109" sldId="317"/>
        </pc:sldMkLst>
      </pc:sldChg>
      <pc:sldChg chg="modTransition">
        <pc:chgData name="Adriana Gallo" userId="f37e897041567d1b" providerId="LiveId" clId="{88D49430-2892-4B20-BADB-C24B07F6B0B4}" dt="2022-02-04T21:59:39.875" v="15"/>
        <pc:sldMkLst>
          <pc:docMk/>
          <pc:sldMk cId="2192894978" sldId="3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842C7-42EC-4E70-BE15-78500A438D1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it-IT"/>
        </a:p>
      </dgm:t>
    </dgm:pt>
    <dgm:pt modelId="{A283A19C-29B6-4A62-9858-BB01E79CC826}">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b="1" dirty="0"/>
            <a:t>Finlandia: the </a:t>
          </a:r>
          <a:r>
            <a:rPr lang="it-IT" sz="1800" b="1" dirty="0" err="1"/>
            <a:t>highlights</a:t>
          </a:r>
          <a:r>
            <a:rPr lang="it-IT" sz="1800" b="1" dirty="0"/>
            <a:t> of </a:t>
          </a:r>
          <a:r>
            <a:rPr lang="it-IT" sz="1800" b="1" dirty="0" err="1"/>
            <a:t>Finnish</a:t>
          </a:r>
          <a:r>
            <a:rPr lang="it-IT" sz="1800" b="1" dirty="0"/>
            <a:t> </a:t>
          </a:r>
          <a:r>
            <a:rPr lang="it-IT" sz="1800" b="1" dirty="0" err="1"/>
            <a:t>education</a:t>
          </a:r>
          <a:r>
            <a:rPr lang="it-IT" sz="1800" b="1" dirty="0"/>
            <a:t>.</a:t>
          </a:r>
        </a:p>
        <a:p>
          <a:pPr marL="0" marR="0" indent="0" defTabSz="914400" eaLnBrk="1" fontAlgn="auto" latinLnBrk="0" hangingPunct="1">
            <a:lnSpc>
              <a:spcPct val="100000"/>
            </a:lnSpc>
            <a:spcBef>
              <a:spcPts val="0"/>
            </a:spcBef>
            <a:spcAft>
              <a:spcPts val="0"/>
            </a:spcAft>
            <a:buClrTx/>
            <a:buSzTx/>
            <a:buFontTx/>
            <a:buNone/>
            <a:tabLst/>
            <a:defRPr/>
          </a:pPr>
          <a:r>
            <a:rPr lang="it-IT" sz="1800" b="1" dirty="0"/>
            <a:t>Helsinki </a:t>
          </a:r>
          <a:r>
            <a:rPr lang="en-GB" sz="1800" b="1" dirty="0"/>
            <a:t>08.05 - 15.05.2022</a:t>
          </a:r>
          <a:r>
            <a:rPr lang="en-GB" sz="1600" b="1" dirty="0"/>
            <a:t> </a:t>
          </a:r>
          <a:endParaRPr lang="it-IT" sz="1600" b="1" dirty="0"/>
        </a:p>
      </dgm:t>
    </dgm:pt>
    <dgm:pt modelId="{AABD1087-3FFA-4F42-BFD8-D73C9E9403E0}" type="parTrans" cxnId="{A347B6D6-D4BF-49D5-A23B-885879A814D4}">
      <dgm:prSet/>
      <dgm:spPr/>
      <dgm:t>
        <a:bodyPr/>
        <a:lstStyle/>
        <a:p>
          <a:endParaRPr lang="it-IT"/>
        </a:p>
      </dgm:t>
    </dgm:pt>
    <dgm:pt modelId="{9C31C644-B09F-4140-8463-EC95ED37A627}" type="sibTrans" cxnId="{A347B6D6-D4BF-49D5-A23B-885879A814D4}">
      <dgm:prSet/>
      <dgm:spPr/>
      <dgm:t>
        <a:bodyPr/>
        <a:lstStyle/>
        <a:p>
          <a:endParaRPr lang="it-IT"/>
        </a:p>
      </dgm:t>
    </dgm:pt>
    <dgm:pt modelId="{A1F06FF0-2F38-49C5-8BBF-3F92AFBEAB1D}">
      <dgm:prSet phldrT="[Testo]" custT="1"/>
      <dgm:spPr/>
      <dgm:t>
        <a:bodyPr/>
        <a:lstStyle/>
        <a:p>
          <a:r>
            <a:rPr lang="en-US" sz="1800" b="1" dirty="0">
              <a:latin typeface="+mj-lt"/>
              <a:cs typeface="Times New Roman" panose="02020603050405020304" pitchFamily="18" charset="0"/>
            </a:rPr>
            <a:t>Estonia: one of the best education</a:t>
          </a:r>
          <a:r>
            <a:rPr lang="en-US" sz="1600" b="1" dirty="0">
              <a:latin typeface="+mj-lt"/>
              <a:cs typeface="Times New Roman" panose="02020603050405020304" pitchFamily="18" charset="0"/>
            </a:rPr>
            <a:t> </a:t>
          </a:r>
          <a:r>
            <a:rPr lang="en-US" sz="1800" b="1" dirty="0">
              <a:latin typeface="+mj-lt"/>
              <a:cs typeface="Times New Roman" panose="02020603050405020304" pitchFamily="18" charset="0"/>
            </a:rPr>
            <a:t>in</a:t>
          </a:r>
          <a:r>
            <a:rPr lang="en-US" sz="1600" b="1" dirty="0">
              <a:latin typeface="+mj-lt"/>
              <a:cs typeface="Times New Roman" panose="02020603050405020304" pitchFamily="18" charset="0"/>
            </a:rPr>
            <a:t> </a:t>
          </a:r>
          <a:r>
            <a:rPr lang="en-US" sz="1800" b="1" dirty="0">
              <a:latin typeface="+mj-lt"/>
              <a:cs typeface="Times New Roman" panose="02020603050405020304" pitchFamily="18" charset="0"/>
            </a:rPr>
            <a:t>Europe</a:t>
          </a:r>
          <a:r>
            <a:rPr lang="en-US" sz="1600" b="1" dirty="0">
              <a:latin typeface="+mj-lt"/>
              <a:cs typeface="Times New Roman" panose="02020603050405020304" pitchFamily="18" charset="0"/>
            </a:rPr>
            <a:t>.</a:t>
          </a:r>
        </a:p>
        <a:p>
          <a:r>
            <a:rPr lang="en-US" sz="1800" b="1" dirty="0">
              <a:latin typeface="+mj-lt"/>
              <a:cs typeface="Times New Roman" panose="02020603050405020304" pitchFamily="18" charset="0"/>
            </a:rPr>
            <a:t>Tallinn</a:t>
          </a:r>
          <a:r>
            <a:rPr lang="en-US" sz="1600" b="1" dirty="0">
              <a:latin typeface="+mj-lt"/>
              <a:cs typeface="Times New Roman" panose="02020603050405020304" pitchFamily="18" charset="0"/>
            </a:rPr>
            <a:t> </a:t>
          </a:r>
          <a:r>
            <a:rPr lang="en-GB" sz="1600" b="1" dirty="0"/>
            <a:t>07.11- 14.11.2022 </a:t>
          </a:r>
          <a:endParaRPr lang="en-US" sz="1600" b="1" dirty="0">
            <a:latin typeface="+mj-lt"/>
            <a:cs typeface="Times New Roman" panose="02020603050405020304" pitchFamily="18" charset="0"/>
          </a:endParaRPr>
        </a:p>
      </dgm:t>
    </dgm:pt>
    <dgm:pt modelId="{6E4AAC6F-6C4A-410C-9B70-4711D9CCB05F}" type="parTrans" cxnId="{936D74DB-1915-4218-B028-A4D7866C1874}">
      <dgm:prSet/>
      <dgm:spPr/>
      <dgm:t>
        <a:bodyPr/>
        <a:lstStyle/>
        <a:p>
          <a:endParaRPr lang="it-IT"/>
        </a:p>
      </dgm:t>
    </dgm:pt>
    <dgm:pt modelId="{A0262B99-D193-4429-8598-7C8D9EF2A1D9}" type="sibTrans" cxnId="{936D74DB-1915-4218-B028-A4D7866C1874}">
      <dgm:prSet/>
      <dgm:spPr/>
      <dgm:t>
        <a:bodyPr/>
        <a:lstStyle/>
        <a:p>
          <a:endParaRPr lang="it-IT"/>
        </a:p>
      </dgm:t>
    </dgm:pt>
    <dgm:pt modelId="{0AB027BB-E80E-456A-95F6-182176722CAE}">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b="1" dirty="0"/>
            <a:t>Svezia: </a:t>
          </a:r>
          <a:r>
            <a:rPr lang="it-IT" sz="1800" b="1" dirty="0" err="1"/>
            <a:t>Structured</a:t>
          </a:r>
          <a:r>
            <a:rPr lang="it-IT" sz="1800" b="1" dirty="0"/>
            <a:t> educational </a:t>
          </a:r>
          <a:r>
            <a:rPr lang="it-IT" sz="1800" b="1" dirty="0" err="1"/>
            <a:t>visit</a:t>
          </a:r>
          <a:r>
            <a:rPr lang="it-IT" sz="1800" b="1" dirty="0"/>
            <a:t> to schools/institutes &amp; training </a:t>
          </a:r>
          <a:r>
            <a:rPr lang="it-IT" sz="1800" b="1" dirty="0" err="1"/>
            <a:t>seminars</a:t>
          </a:r>
          <a:r>
            <a:rPr lang="it-IT" sz="1800" b="1" dirty="0"/>
            <a:t> </a:t>
          </a:r>
          <a:r>
            <a:rPr lang="it-IT" sz="1800" b="1" dirty="0" err="1"/>
            <a:t>Stockholm</a:t>
          </a:r>
          <a:r>
            <a:rPr lang="it-IT" sz="1800" b="1" dirty="0"/>
            <a:t>: </a:t>
          </a:r>
          <a:r>
            <a:rPr lang="en-GB" sz="1800" b="1" dirty="0"/>
            <a:t>24.10- 31.10.2021 </a:t>
          </a:r>
          <a:endParaRPr lang="it-IT" sz="1800" b="1" dirty="0"/>
        </a:p>
      </dgm:t>
    </dgm:pt>
    <dgm:pt modelId="{885E7F9E-E11A-41D1-ACEE-1277AF567196}" type="parTrans" cxnId="{15E4887E-637F-4171-8FCD-CA25B8CDB533}">
      <dgm:prSet/>
      <dgm:spPr/>
      <dgm:t>
        <a:bodyPr/>
        <a:lstStyle/>
        <a:p>
          <a:endParaRPr lang="it-IT"/>
        </a:p>
      </dgm:t>
    </dgm:pt>
    <dgm:pt modelId="{AEF49FBA-0722-4E22-8DE8-BA8AC95156B1}" type="sibTrans" cxnId="{15E4887E-637F-4171-8FCD-CA25B8CDB533}">
      <dgm:prSet/>
      <dgm:spPr/>
      <dgm:t>
        <a:bodyPr/>
        <a:lstStyle/>
        <a:p>
          <a:endParaRPr lang="it-IT"/>
        </a:p>
      </dgm:t>
    </dgm:pt>
    <dgm:pt modelId="{CD0EF274-A9F1-4FCF-ABAA-190CFCD5FAC8}">
      <dgm:prSet phldrT="[Testo]" custT="1"/>
      <dgm:spPr/>
      <dgm:t>
        <a:bodyPr/>
        <a:lstStyle/>
        <a:p>
          <a:pPr marR="0" eaLnBrk="1" fontAlgn="auto" latinLnBrk="0" hangingPunct="1">
            <a:buClrTx/>
            <a:buSzTx/>
            <a:buFontTx/>
            <a:tabLst/>
            <a:defRPr/>
          </a:pPr>
          <a:r>
            <a:rPr lang="it-IT" sz="1800" b="1" dirty="0"/>
            <a:t>Islanda: </a:t>
          </a:r>
          <a:r>
            <a:rPr lang="it-IT" sz="1800" b="1" dirty="0" err="1"/>
            <a:t>Structured</a:t>
          </a:r>
          <a:r>
            <a:rPr lang="it-IT" sz="1800" b="1" dirty="0"/>
            <a:t> educational </a:t>
          </a:r>
          <a:r>
            <a:rPr lang="it-IT" sz="1800" b="1" dirty="0" err="1"/>
            <a:t>visit</a:t>
          </a:r>
          <a:r>
            <a:rPr lang="it-IT" sz="1800" b="1" dirty="0"/>
            <a:t> to </a:t>
          </a:r>
          <a:r>
            <a:rPr lang="it-IT" sz="1800" b="1" dirty="0" err="1"/>
            <a:t>schools</a:t>
          </a:r>
          <a:r>
            <a:rPr lang="it-IT" sz="1800" b="1" dirty="0"/>
            <a:t>/</a:t>
          </a:r>
          <a:r>
            <a:rPr lang="it-IT" sz="1800" b="1" dirty="0" err="1"/>
            <a:t>institutes</a:t>
          </a:r>
          <a:r>
            <a:rPr lang="it-IT" sz="1800" b="1" dirty="0"/>
            <a:t> &amp; training </a:t>
          </a:r>
          <a:r>
            <a:rPr lang="it-IT" sz="1800" b="1" dirty="0" err="1"/>
            <a:t>seminars</a:t>
          </a:r>
          <a:r>
            <a:rPr lang="it-IT" sz="1800" b="1" dirty="0"/>
            <a:t>.</a:t>
          </a:r>
        </a:p>
        <a:p>
          <a:pPr marR="0" eaLnBrk="1" fontAlgn="auto" latinLnBrk="0" hangingPunct="1">
            <a:buClrTx/>
            <a:buSzTx/>
            <a:buFontTx/>
            <a:tabLst/>
            <a:defRPr/>
          </a:pPr>
          <a:r>
            <a:rPr lang="it-IT" sz="1800" b="1" dirty="0" err="1"/>
            <a:t>Rejkjavik</a:t>
          </a:r>
          <a:r>
            <a:rPr lang="it-IT" sz="1800" b="1" dirty="0"/>
            <a:t>: </a:t>
          </a:r>
          <a:r>
            <a:rPr lang="en-GB" sz="1800" b="1" dirty="0"/>
            <a:t>24.04- 30.04.2022</a:t>
          </a:r>
          <a:endParaRPr lang="it-IT" sz="1800" b="1" dirty="0"/>
        </a:p>
      </dgm:t>
    </dgm:pt>
    <dgm:pt modelId="{276A0C14-1620-4484-AD5B-B850D9DED720}" type="parTrans" cxnId="{690532E4-8DA1-4047-8E51-8ED217A8E634}">
      <dgm:prSet/>
      <dgm:spPr/>
      <dgm:t>
        <a:bodyPr/>
        <a:lstStyle/>
        <a:p>
          <a:endParaRPr lang="it-IT"/>
        </a:p>
      </dgm:t>
    </dgm:pt>
    <dgm:pt modelId="{4B264FDA-DFB7-48B9-B755-FAC85E2665DF}" type="sibTrans" cxnId="{690532E4-8DA1-4047-8E51-8ED217A8E634}">
      <dgm:prSet/>
      <dgm:spPr/>
      <dgm:t>
        <a:bodyPr/>
        <a:lstStyle/>
        <a:p>
          <a:endParaRPr lang="it-IT"/>
        </a:p>
      </dgm:t>
    </dgm:pt>
    <dgm:pt modelId="{6B368B2A-462F-4EA8-8B7E-40E695AFB1B3}">
      <dgm:prSet phldrT="[Testo]" custT="1"/>
      <dgm:spPr/>
      <dgm:t>
        <a:bodyPr/>
        <a:lstStyle/>
        <a:p>
          <a:pPr marR="0" eaLnBrk="1" fontAlgn="auto" latinLnBrk="0" hangingPunct="1">
            <a:buClrTx/>
            <a:buSzTx/>
            <a:buFontTx/>
            <a:tabLst/>
            <a:defRPr/>
          </a:pPr>
          <a:r>
            <a:rPr lang="it-IT" sz="1800" b="1" dirty="0">
              <a:latin typeface="+mn-lt"/>
            </a:rPr>
            <a:t>Irlanda: </a:t>
          </a:r>
          <a:r>
            <a:rPr lang="it-IT" sz="1800" b="1" dirty="0" err="1">
              <a:latin typeface="+mn-lt"/>
            </a:rPr>
            <a:t>Structured</a:t>
          </a:r>
          <a:r>
            <a:rPr lang="it-IT" sz="1800" b="1" dirty="0">
              <a:latin typeface="+mn-lt"/>
            </a:rPr>
            <a:t> educational </a:t>
          </a:r>
          <a:r>
            <a:rPr lang="it-IT" sz="1800" b="1" dirty="0" err="1">
              <a:latin typeface="+mn-lt"/>
            </a:rPr>
            <a:t>visit</a:t>
          </a:r>
          <a:r>
            <a:rPr lang="it-IT" sz="1800" b="1" dirty="0">
              <a:latin typeface="+mn-lt"/>
            </a:rPr>
            <a:t> to schools/institutes &amp; training </a:t>
          </a:r>
          <a:r>
            <a:rPr lang="it-IT" sz="1800" b="1" dirty="0" err="1">
              <a:latin typeface="+mn-lt"/>
            </a:rPr>
            <a:t>seminars</a:t>
          </a:r>
          <a:r>
            <a:rPr lang="it-IT" sz="1800" dirty="0">
              <a:latin typeface="+mn-lt"/>
            </a:rPr>
            <a:t>.</a:t>
          </a:r>
          <a:endParaRPr lang="it-IT" sz="1800" b="1" dirty="0">
            <a:latin typeface="+mn-lt"/>
          </a:endParaRPr>
        </a:p>
        <a:p>
          <a:pPr marR="0" eaLnBrk="1" fontAlgn="auto" latinLnBrk="0" hangingPunct="1">
            <a:buClrTx/>
            <a:buSzTx/>
            <a:buFontTx/>
            <a:tabLst/>
            <a:defRPr/>
          </a:pPr>
          <a:r>
            <a:rPr lang="it-IT" sz="1800" b="1" dirty="0" err="1">
              <a:latin typeface="+mn-lt"/>
            </a:rPr>
            <a:t>Dublin</a:t>
          </a:r>
          <a:r>
            <a:rPr lang="it-IT" sz="1800" b="1" dirty="0">
              <a:latin typeface="+mn-lt"/>
            </a:rPr>
            <a:t>: </a:t>
          </a:r>
          <a:r>
            <a:rPr lang="en-GB" sz="1800" b="1" dirty="0"/>
            <a:t>15.05- 21.05.2022</a:t>
          </a:r>
          <a:endParaRPr lang="it-IT" sz="1800" dirty="0"/>
        </a:p>
      </dgm:t>
    </dgm:pt>
    <dgm:pt modelId="{129C0373-8B10-4D33-A5CA-62BA17791427}" type="parTrans" cxnId="{2BDC1556-6B0E-4815-B373-5220FC3F1559}">
      <dgm:prSet/>
      <dgm:spPr/>
      <dgm:t>
        <a:bodyPr/>
        <a:lstStyle/>
        <a:p>
          <a:endParaRPr lang="it-IT"/>
        </a:p>
      </dgm:t>
    </dgm:pt>
    <dgm:pt modelId="{DBFE8250-D575-4B68-849F-036BC2D29956}" type="sibTrans" cxnId="{2BDC1556-6B0E-4815-B373-5220FC3F1559}">
      <dgm:prSet/>
      <dgm:spPr/>
      <dgm:t>
        <a:bodyPr/>
        <a:lstStyle/>
        <a:p>
          <a:endParaRPr lang="it-IT"/>
        </a:p>
      </dgm:t>
    </dgm:pt>
    <dgm:pt modelId="{D1EECBC2-8E0E-4C2E-BC02-0C24D0297D26}" type="pres">
      <dgm:prSet presAssocID="{F44842C7-42EC-4E70-BE15-78500A438D1A}" presName="rootnode" presStyleCnt="0">
        <dgm:presLayoutVars>
          <dgm:chMax/>
          <dgm:chPref/>
          <dgm:dir/>
          <dgm:animLvl val="lvl"/>
        </dgm:presLayoutVars>
      </dgm:prSet>
      <dgm:spPr/>
    </dgm:pt>
    <dgm:pt modelId="{AF2B77BF-5AA4-426A-ACEA-0F664C0E3232}" type="pres">
      <dgm:prSet presAssocID="{A283A19C-29B6-4A62-9858-BB01E79CC826}" presName="composite" presStyleCnt="0"/>
      <dgm:spPr/>
    </dgm:pt>
    <dgm:pt modelId="{E4C792AF-9822-45EA-89EC-1D3CB9E35647}" type="pres">
      <dgm:prSet presAssocID="{A283A19C-29B6-4A62-9858-BB01E79CC826}" presName="bentUpArrow1" presStyleLbl="alignImgPlace1" presStyleIdx="0" presStyleCnt="4" custAng="0" custScaleX="61251" custScaleY="80907" custLinFactNeighborX="-77091" custLinFactNeighborY="-38417"/>
      <dgm:spPr/>
    </dgm:pt>
    <dgm:pt modelId="{1D372ADF-6777-42C6-9D55-ECB07B1B35AE}" type="pres">
      <dgm:prSet presAssocID="{A283A19C-29B6-4A62-9858-BB01E79CC826}" presName="ParentText" presStyleLbl="node1" presStyleIdx="0" presStyleCnt="5" custScaleX="292017" custScaleY="123022" custLinFactX="173131" custLinFactY="184077" custLinFactNeighborX="200000" custLinFactNeighborY="200000">
        <dgm:presLayoutVars>
          <dgm:chMax val="1"/>
          <dgm:chPref val="1"/>
          <dgm:bulletEnabled val="1"/>
        </dgm:presLayoutVars>
      </dgm:prSet>
      <dgm:spPr/>
    </dgm:pt>
    <dgm:pt modelId="{744C84B1-65B0-4553-9162-75267BB69C44}" type="pres">
      <dgm:prSet presAssocID="{A283A19C-29B6-4A62-9858-BB01E79CC826}" presName="ChildText" presStyleLbl="revTx" presStyleIdx="0" presStyleCnt="4" custLinFactNeighborX="425" custLinFactNeighborY="6189">
        <dgm:presLayoutVars>
          <dgm:chMax val="0"/>
          <dgm:chPref val="0"/>
          <dgm:bulletEnabled val="1"/>
        </dgm:presLayoutVars>
      </dgm:prSet>
      <dgm:spPr/>
    </dgm:pt>
    <dgm:pt modelId="{957AC223-6CC6-471C-9DA1-2308D77C52B2}" type="pres">
      <dgm:prSet presAssocID="{9C31C644-B09F-4140-8463-EC95ED37A627}" presName="sibTrans" presStyleCnt="0"/>
      <dgm:spPr/>
    </dgm:pt>
    <dgm:pt modelId="{BD33D0C1-0F5D-49F1-AE6C-72F14198F759}" type="pres">
      <dgm:prSet presAssocID="{A1F06FF0-2F38-49C5-8BBF-3F92AFBEAB1D}" presName="composite" presStyleCnt="0"/>
      <dgm:spPr/>
    </dgm:pt>
    <dgm:pt modelId="{D8D489D4-A678-444B-B6D4-3B7D8A48B355}" type="pres">
      <dgm:prSet presAssocID="{A1F06FF0-2F38-49C5-8BBF-3F92AFBEAB1D}" presName="bentUpArrow1" presStyleLbl="alignImgPlace1" presStyleIdx="1" presStyleCnt="4" custScaleX="66594" custScaleY="70702" custLinFactX="-100000" custLinFactNeighborX="-119210" custLinFactNeighborY="-16829"/>
      <dgm:spPr/>
    </dgm:pt>
    <dgm:pt modelId="{39014E04-E5CC-4DE3-9AAA-863B7C446A54}" type="pres">
      <dgm:prSet presAssocID="{A1F06FF0-2F38-49C5-8BBF-3F92AFBEAB1D}" presName="ParentText" presStyleLbl="node1" presStyleIdx="1" presStyleCnt="5" custScaleX="485043" custScaleY="120246" custLinFactNeighborX="-21407" custLinFactNeighborY="-32745">
        <dgm:presLayoutVars>
          <dgm:chMax val="1"/>
          <dgm:chPref val="1"/>
          <dgm:bulletEnabled val="1"/>
        </dgm:presLayoutVars>
      </dgm:prSet>
      <dgm:spPr/>
    </dgm:pt>
    <dgm:pt modelId="{29E1392E-4DA5-4936-98B2-2B04E3E2C187}" type="pres">
      <dgm:prSet presAssocID="{A1F06FF0-2F38-49C5-8BBF-3F92AFBEAB1D}" presName="ChildText" presStyleLbl="revTx" presStyleIdx="1" presStyleCnt="4" custScaleX="315467" custScaleY="42223" custLinFactY="-100000" custLinFactNeighborX="-6815" custLinFactNeighborY="-110405">
        <dgm:presLayoutVars>
          <dgm:chMax val="0"/>
          <dgm:chPref val="0"/>
          <dgm:bulletEnabled val="1"/>
        </dgm:presLayoutVars>
      </dgm:prSet>
      <dgm:spPr/>
    </dgm:pt>
    <dgm:pt modelId="{AE914DC8-FA65-481E-B264-4A6C58D8A094}" type="pres">
      <dgm:prSet presAssocID="{A0262B99-D193-4429-8598-7C8D9EF2A1D9}" presName="sibTrans" presStyleCnt="0"/>
      <dgm:spPr/>
    </dgm:pt>
    <dgm:pt modelId="{D1630664-5218-4E88-BDDB-3673CC449AB7}" type="pres">
      <dgm:prSet presAssocID="{0AB027BB-E80E-456A-95F6-182176722CAE}" presName="composite" presStyleCnt="0"/>
      <dgm:spPr/>
    </dgm:pt>
    <dgm:pt modelId="{87324D2F-DCC8-4F81-BBFB-A1227D482DC9}" type="pres">
      <dgm:prSet presAssocID="{0AB027BB-E80E-456A-95F6-182176722CAE}" presName="bentUpArrow1" presStyleLbl="alignImgPlace1" presStyleIdx="2" presStyleCnt="4" custScaleX="73937" custScaleY="77049" custLinFactX="-100000" custLinFactNeighborX="-147495" custLinFactNeighborY="36611"/>
      <dgm:spPr/>
    </dgm:pt>
    <dgm:pt modelId="{CBBED6B3-0C33-4DB8-A9B3-B8D0A63D7E16}" type="pres">
      <dgm:prSet presAssocID="{0AB027BB-E80E-456A-95F6-182176722CAE}" presName="ParentText" presStyleLbl="node1" presStyleIdx="2" presStyleCnt="5" custScaleX="416059" custScaleY="135103" custLinFactX="-100000" custLinFactY="-100000" custLinFactNeighborX="-134667" custLinFactNeighborY="-188959">
        <dgm:presLayoutVars>
          <dgm:chMax val="1"/>
          <dgm:chPref val="1"/>
          <dgm:bulletEnabled val="1"/>
        </dgm:presLayoutVars>
      </dgm:prSet>
      <dgm:spPr/>
    </dgm:pt>
    <dgm:pt modelId="{350536CA-8704-4722-9733-A7E25336B0BA}" type="pres">
      <dgm:prSet presAssocID="{0AB027BB-E80E-456A-95F6-182176722CAE}" presName="ChildText" presStyleLbl="revTx" presStyleIdx="2" presStyleCnt="4">
        <dgm:presLayoutVars>
          <dgm:chMax val="0"/>
          <dgm:chPref val="0"/>
          <dgm:bulletEnabled val="1"/>
        </dgm:presLayoutVars>
      </dgm:prSet>
      <dgm:spPr/>
    </dgm:pt>
    <dgm:pt modelId="{239D55B5-E711-4413-A094-14304F67A24E}" type="pres">
      <dgm:prSet presAssocID="{AEF49FBA-0722-4E22-8DE8-BA8AC95156B1}" presName="sibTrans" presStyleCnt="0"/>
      <dgm:spPr/>
    </dgm:pt>
    <dgm:pt modelId="{73E57B06-2D47-4A21-AE71-DF5495E324FC}" type="pres">
      <dgm:prSet presAssocID="{CD0EF274-A9F1-4FCF-ABAA-190CFCD5FAC8}" presName="composite" presStyleCnt="0"/>
      <dgm:spPr/>
    </dgm:pt>
    <dgm:pt modelId="{C4F90509-A669-43A1-85C6-400F98218968}" type="pres">
      <dgm:prSet presAssocID="{CD0EF274-A9F1-4FCF-ABAA-190CFCD5FAC8}" presName="bentUpArrow1" presStyleLbl="alignImgPlace1" presStyleIdx="3" presStyleCnt="4" custScaleX="67054" custScaleY="78096" custLinFactX="-113667" custLinFactNeighborX="-200000" custLinFactNeighborY="41713"/>
      <dgm:spPr/>
    </dgm:pt>
    <dgm:pt modelId="{C6BBB1E9-74D4-475D-9324-A9FEC5FCE86F}" type="pres">
      <dgm:prSet presAssocID="{CD0EF274-A9F1-4FCF-ABAA-190CFCD5FAC8}" presName="ParentText" presStyleLbl="node1" presStyleIdx="3" presStyleCnt="5" custScaleX="487180" custScaleY="143168" custLinFactX="-58787" custLinFactY="-26226" custLinFactNeighborX="-100000" custLinFactNeighborY="-100000">
        <dgm:presLayoutVars>
          <dgm:chMax val="1"/>
          <dgm:chPref val="1"/>
          <dgm:bulletEnabled val="1"/>
        </dgm:presLayoutVars>
      </dgm:prSet>
      <dgm:spPr/>
    </dgm:pt>
    <dgm:pt modelId="{FFE77933-ECB4-4D5E-8483-A876C4A16856}" type="pres">
      <dgm:prSet presAssocID="{CD0EF274-A9F1-4FCF-ABAA-190CFCD5FAC8}" presName="ChildText" presStyleLbl="revTx" presStyleIdx="3" presStyleCnt="4">
        <dgm:presLayoutVars>
          <dgm:chMax val="0"/>
          <dgm:chPref val="0"/>
          <dgm:bulletEnabled val="1"/>
        </dgm:presLayoutVars>
      </dgm:prSet>
      <dgm:spPr/>
    </dgm:pt>
    <dgm:pt modelId="{760BAAC3-3FAE-4C80-947E-350BE2B9ED13}" type="pres">
      <dgm:prSet presAssocID="{4B264FDA-DFB7-48B9-B755-FAC85E2665DF}" presName="sibTrans" presStyleCnt="0"/>
      <dgm:spPr/>
    </dgm:pt>
    <dgm:pt modelId="{C2C81870-C082-4225-AAEC-3E23B4314664}" type="pres">
      <dgm:prSet presAssocID="{6B368B2A-462F-4EA8-8B7E-40E695AFB1B3}" presName="composite" presStyleCnt="0"/>
      <dgm:spPr/>
    </dgm:pt>
    <dgm:pt modelId="{630BC98A-F9E0-4870-8FD4-E89C838F7BD4}" type="pres">
      <dgm:prSet presAssocID="{6B368B2A-462F-4EA8-8B7E-40E695AFB1B3}" presName="ParentText" presStyleLbl="node1" presStyleIdx="4" presStyleCnt="5" custScaleX="332721" custScaleY="193940" custLinFactNeighborX="-68701" custLinFactNeighborY="59448">
        <dgm:presLayoutVars>
          <dgm:chMax val="1"/>
          <dgm:chPref val="1"/>
          <dgm:bulletEnabled val="1"/>
        </dgm:presLayoutVars>
      </dgm:prSet>
      <dgm:spPr/>
    </dgm:pt>
  </dgm:ptLst>
  <dgm:cxnLst>
    <dgm:cxn modelId="{2BDC1556-6B0E-4815-B373-5220FC3F1559}" srcId="{F44842C7-42EC-4E70-BE15-78500A438D1A}" destId="{6B368B2A-462F-4EA8-8B7E-40E695AFB1B3}" srcOrd="4" destOrd="0" parTransId="{129C0373-8B10-4D33-A5CA-62BA17791427}" sibTransId="{DBFE8250-D575-4B68-849F-036BC2D29956}"/>
    <dgm:cxn modelId="{15E4887E-637F-4171-8FCD-CA25B8CDB533}" srcId="{F44842C7-42EC-4E70-BE15-78500A438D1A}" destId="{0AB027BB-E80E-456A-95F6-182176722CAE}" srcOrd="2" destOrd="0" parTransId="{885E7F9E-E11A-41D1-ACEE-1277AF567196}" sibTransId="{AEF49FBA-0722-4E22-8DE8-BA8AC95156B1}"/>
    <dgm:cxn modelId="{9E35569D-3117-4179-A4D7-F8D793879977}" type="presOf" srcId="{A1F06FF0-2F38-49C5-8BBF-3F92AFBEAB1D}" destId="{39014E04-E5CC-4DE3-9AAA-863B7C446A54}" srcOrd="0" destOrd="0" presId="urn:microsoft.com/office/officeart/2005/8/layout/StepDownProcess"/>
    <dgm:cxn modelId="{EAD4C6AF-C494-4724-8ED0-A5606B117A28}" type="presOf" srcId="{CD0EF274-A9F1-4FCF-ABAA-190CFCD5FAC8}" destId="{C6BBB1E9-74D4-475D-9324-A9FEC5FCE86F}" srcOrd="0" destOrd="0" presId="urn:microsoft.com/office/officeart/2005/8/layout/StepDownProcess"/>
    <dgm:cxn modelId="{A347B6D6-D4BF-49D5-A23B-885879A814D4}" srcId="{F44842C7-42EC-4E70-BE15-78500A438D1A}" destId="{A283A19C-29B6-4A62-9858-BB01E79CC826}" srcOrd="0" destOrd="0" parTransId="{AABD1087-3FFA-4F42-BFD8-D73C9E9403E0}" sibTransId="{9C31C644-B09F-4140-8463-EC95ED37A627}"/>
    <dgm:cxn modelId="{936D74DB-1915-4218-B028-A4D7866C1874}" srcId="{F44842C7-42EC-4E70-BE15-78500A438D1A}" destId="{A1F06FF0-2F38-49C5-8BBF-3F92AFBEAB1D}" srcOrd="1" destOrd="0" parTransId="{6E4AAC6F-6C4A-410C-9B70-4711D9CCB05F}" sibTransId="{A0262B99-D193-4429-8598-7C8D9EF2A1D9}"/>
    <dgm:cxn modelId="{724AB2E1-8F84-48E5-9E0C-5D92C522B1E9}" type="presOf" srcId="{F44842C7-42EC-4E70-BE15-78500A438D1A}" destId="{D1EECBC2-8E0E-4C2E-BC02-0C24D0297D26}" srcOrd="0" destOrd="0" presId="urn:microsoft.com/office/officeart/2005/8/layout/StepDownProcess"/>
    <dgm:cxn modelId="{6A06FAE3-4227-42A0-9865-B15825CF300C}" type="presOf" srcId="{A283A19C-29B6-4A62-9858-BB01E79CC826}" destId="{1D372ADF-6777-42C6-9D55-ECB07B1B35AE}" srcOrd="0" destOrd="0" presId="urn:microsoft.com/office/officeart/2005/8/layout/StepDownProcess"/>
    <dgm:cxn modelId="{690532E4-8DA1-4047-8E51-8ED217A8E634}" srcId="{F44842C7-42EC-4E70-BE15-78500A438D1A}" destId="{CD0EF274-A9F1-4FCF-ABAA-190CFCD5FAC8}" srcOrd="3" destOrd="0" parTransId="{276A0C14-1620-4484-AD5B-B850D9DED720}" sibTransId="{4B264FDA-DFB7-48B9-B755-FAC85E2665DF}"/>
    <dgm:cxn modelId="{E1B410E9-4B61-4224-95B6-B2F0BC3EC9FE}" type="presOf" srcId="{0AB027BB-E80E-456A-95F6-182176722CAE}" destId="{CBBED6B3-0C33-4DB8-A9B3-B8D0A63D7E16}" srcOrd="0" destOrd="0" presId="urn:microsoft.com/office/officeart/2005/8/layout/StepDownProcess"/>
    <dgm:cxn modelId="{47898DF9-1CBF-480C-AB0C-E97B3C9BFB67}" type="presOf" srcId="{6B368B2A-462F-4EA8-8B7E-40E695AFB1B3}" destId="{630BC98A-F9E0-4870-8FD4-E89C838F7BD4}" srcOrd="0" destOrd="0" presId="urn:microsoft.com/office/officeart/2005/8/layout/StepDownProcess"/>
    <dgm:cxn modelId="{369CDC02-7CE5-4533-9255-4D2C63C8DD66}" type="presParOf" srcId="{D1EECBC2-8E0E-4C2E-BC02-0C24D0297D26}" destId="{AF2B77BF-5AA4-426A-ACEA-0F664C0E3232}" srcOrd="0" destOrd="0" presId="urn:microsoft.com/office/officeart/2005/8/layout/StepDownProcess"/>
    <dgm:cxn modelId="{12092374-8FFE-41AC-8FD0-351F2FDB3597}" type="presParOf" srcId="{AF2B77BF-5AA4-426A-ACEA-0F664C0E3232}" destId="{E4C792AF-9822-45EA-89EC-1D3CB9E35647}" srcOrd="0" destOrd="0" presId="urn:microsoft.com/office/officeart/2005/8/layout/StepDownProcess"/>
    <dgm:cxn modelId="{D3353674-D3B6-42B4-BDD0-645ACC208317}" type="presParOf" srcId="{AF2B77BF-5AA4-426A-ACEA-0F664C0E3232}" destId="{1D372ADF-6777-42C6-9D55-ECB07B1B35AE}" srcOrd="1" destOrd="0" presId="urn:microsoft.com/office/officeart/2005/8/layout/StepDownProcess"/>
    <dgm:cxn modelId="{1FC0FF6D-91F3-4801-9E3C-E6580721713D}" type="presParOf" srcId="{AF2B77BF-5AA4-426A-ACEA-0F664C0E3232}" destId="{744C84B1-65B0-4553-9162-75267BB69C44}" srcOrd="2" destOrd="0" presId="urn:microsoft.com/office/officeart/2005/8/layout/StepDownProcess"/>
    <dgm:cxn modelId="{0928A088-E12D-4657-BF7A-EA1873E2954E}" type="presParOf" srcId="{D1EECBC2-8E0E-4C2E-BC02-0C24D0297D26}" destId="{957AC223-6CC6-471C-9DA1-2308D77C52B2}" srcOrd="1" destOrd="0" presId="urn:microsoft.com/office/officeart/2005/8/layout/StepDownProcess"/>
    <dgm:cxn modelId="{AFD4E4B5-A060-4B64-9BCD-2E1D68B286C6}" type="presParOf" srcId="{D1EECBC2-8E0E-4C2E-BC02-0C24D0297D26}" destId="{BD33D0C1-0F5D-49F1-AE6C-72F14198F759}" srcOrd="2" destOrd="0" presId="urn:microsoft.com/office/officeart/2005/8/layout/StepDownProcess"/>
    <dgm:cxn modelId="{C36818A7-2860-42D7-A3E9-247D7CF6881C}" type="presParOf" srcId="{BD33D0C1-0F5D-49F1-AE6C-72F14198F759}" destId="{D8D489D4-A678-444B-B6D4-3B7D8A48B355}" srcOrd="0" destOrd="0" presId="urn:microsoft.com/office/officeart/2005/8/layout/StepDownProcess"/>
    <dgm:cxn modelId="{652F92D7-CC78-43B6-8A05-25692EEB16C7}" type="presParOf" srcId="{BD33D0C1-0F5D-49F1-AE6C-72F14198F759}" destId="{39014E04-E5CC-4DE3-9AAA-863B7C446A54}" srcOrd="1" destOrd="0" presId="urn:microsoft.com/office/officeart/2005/8/layout/StepDownProcess"/>
    <dgm:cxn modelId="{F227941A-0BFC-4F15-8568-1D3ECC8E3B25}" type="presParOf" srcId="{BD33D0C1-0F5D-49F1-AE6C-72F14198F759}" destId="{29E1392E-4DA5-4936-98B2-2B04E3E2C187}" srcOrd="2" destOrd="0" presId="urn:microsoft.com/office/officeart/2005/8/layout/StepDownProcess"/>
    <dgm:cxn modelId="{DC927A33-F0F6-419B-9EFF-D220406CAE5E}" type="presParOf" srcId="{D1EECBC2-8E0E-4C2E-BC02-0C24D0297D26}" destId="{AE914DC8-FA65-481E-B264-4A6C58D8A094}" srcOrd="3" destOrd="0" presId="urn:microsoft.com/office/officeart/2005/8/layout/StepDownProcess"/>
    <dgm:cxn modelId="{F1D5E903-3702-4EEA-9212-EA57E84D8D54}" type="presParOf" srcId="{D1EECBC2-8E0E-4C2E-BC02-0C24D0297D26}" destId="{D1630664-5218-4E88-BDDB-3673CC449AB7}" srcOrd="4" destOrd="0" presId="urn:microsoft.com/office/officeart/2005/8/layout/StepDownProcess"/>
    <dgm:cxn modelId="{B14987B4-5437-43CF-9E86-7916C4A1F623}" type="presParOf" srcId="{D1630664-5218-4E88-BDDB-3673CC449AB7}" destId="{87324D2F-DCC8-4F81-BBFB-A1227D482DC9}" srcOrd="0" destOrd="0" presId="urn:microsoft.com/office/officeart/2005/8/layout/StepDownProcess"/>
    <dgm:cxn modelId="{40AFF8DD-E564-4B6A-80B0-E1FEC3442AB6}" type="presParOf" srcId="{D1630664-5218-4E88-BDDB-3673CC449AB7}" destId="{CBBED6B3-0C33-4DB8-A9B3-B8D0A63D7E16}" srcOrd="1" destOrd="0" presId="urn:microsoft.com/office/officeart/2005/8/layout/StepDownProcess"/>
    <dgm:cxn modelId="{56B2A1CE-2CDD-4657-8837-A2F60ADDB259}" type="presParOf" srcId="{D1630664-5218-4E88-BDDB-3673CC449AB7}" destId="{350536CA-8704-4722-9733-A7E25336B0BA}" srcOrd="2" destOrd="0" presId="urn:microsoft.com/office/officeart/2005/8/layout/StepDownProcess"/>
    <dgm:cxn modelId="{B1646289-3F4E-42AF-A170-6D0F4926995F}" type="presParOf" srcId="{D1EECBC2-8E0E-4C2E-BC02-0C24D0297D26}" destId="{239D55B5-E711-4413-A094-14304F67A24E}" srcOrd="5" destOrd="0" presId="urn:microsoft.com/office/officeart/2005/8/layout/StepDownProcess"/>
    <dgm:cxn modelId="{7727D15C-0F9D-49D5-B76F-552C0504E717}" type="presParOf" srcId="{D1EECBC2-8E0E-4C2E-BC02-0C24D0297D26}" destId="{73E57B06-2D47-4A21-AE71-DF5495E324FC}" srcOrd="6" destOrd="0" presId="urn:microsoft.com/office/officeart/2005/8/layout/StepDownProcess"/>
    <dgm:cxn modelId="{E23B39D2-73FF-4474-8CFD-BBF8319DB354}" type="presParOf" srcId="{73E57B06-2D47-4A21-AE71-DF5495E324FC}" destId="{C4F90509-A669-43A1-85C6-400F98218968}" srcOrd="0" destOrd="0" presId="urn:microsoft.com/office/officeart/2005/8/layout/StepDownProcess"/>
    <dgm:cxn modelId="{53B287BB-528E-4FFA-BD74-AA25BB7C5A04}" type="presParOf" srcId="{73E57B06-2D47-4A21-AE71-DF5495E324FC}" destId="{C6BBB1E9-74D4-475D-9324-A9FEC5FCE86F}" srcOrd="1" destOrd="0" presId="urn:microsoft.com/office/officeart/2005/8/layout/StepDownProcess"/>
    <dgm:cxn modelId="{8C1733FC-4D5C-415B-8AC1-059DF02517DF}" type="presParOf" srcId="{73E57B06-2D47-4A21-AE71-DF5495E324FC}" destId="{FFE77933-ECB4-4D5E-8483-A876C4A16856}" srcOrd="2" destOrd="0" presId="urn:microsoft.com/office/officeart/2005/8/layout/StepDownProcess"/>
    <dgm:cxn modelId="{11689C9C-1658-4BA8-A1CF-EFFF2BC41073}" type="presParOf" srcId="{D1EECBC2-8E0E-4C2E-BC02-0C24D0297D26}" destId="{760BAAC3-3FAE-4C80-947E-350BE2B9ED13}" srcOrd="7" destOrd="0" presId="urn:microsoft.com/office/officeart/2005/8/layout/StepDownProcess"/>
    <dgm:cxn modelId="{8A4627D0-96EC-4E0F-B2CC-B2BF1C1E1F9A}" type="presParOf" srcId="{D1EECBC2-8E0E-4C2E-BC02-0C24D0297D26}" destId="{C2C81870-C082-4225-AAEC-3E23B4314664}" srcOrd="8" destOrd="0" presId="urn:microsoft.com/office/officeart/2005/8/layout/StepDownProcess"/>
    <dgm:cxn modelId="{64461B3A-E10F-4CD1-B850-CB6890D27CCE}" type="presParOf" srcId="{C2C81870-C082-4225-AAEC-3E23B4314664}" destId="{630BC98A-F9E0-4870-8FD4-E89C838F7BD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057A7-ABC7-4226-B5AC-F7EA03733A1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t-IT"/>
        </a:p>
      </dgm:t>
    </dgm:pt>
    <dgm:pt modelId="{98752C67-9D2B-40FF-84FD-E4F0F855ACA0}">
      <dgm:prSet phldrT="[Testo]" custT="1"/>
      <dgm:spPr/>
      <dgm:t>
        <a:bodyPr/>
        <a:lstStyle/>
        <a:p>
          <a:r>
            <a:rPr lang="it-IT" sz="4000" dirty="0" err="1"/>
            <a:t>Practical</a:t>
          </a:r>
          <a:r>
            <a:rPr lang="it-IT" sz="4000" dirty="0"/>
            <a:t> </a:t>
          </a:r>
          <a:r>
            <a:rPr lang="it-IT" sz="4000" dirty="0" err="1"/>
            <a:t>Arrangements</a:t>
          </a:r>
          <a:endParaRPr lang="it-IT" sz="4000" dirty="0"/>
        </a:p>
      </dgm:t>
    </dgm:pt>
    <dgm:pt modelId="{3DA96B32-4FB4-42DD-8310-8E7A54EB08C8}" type="parTrans" cxnId="{F27B468A-6840-4B36-BCF3-A770B6DEE07D}">
      <dgm:prSet/>
      <dgm:spPr/>
      <dgm:t>
        <a:bodyPr/>
        <a:lstStyle/>
        <a:p>
          <a:endParaRPr lang="it-IT"/>
        </a:p>
      </dgm:t>
    </dgm:pt>
    <dgm:pt modelId="{FCD41894-CDD8-40D9-AA5C-18B39D7F4AEA}" type="sibTrans" cxnId="{F27B468A-6840-4B36-BCF3-A770B6DEE07D}">
      <dgm:prSet/>
      <dgm:spPr/>
      <dgm:t>
        <a:bodyPr/>
        <a:lstStyle/>
        <a:p>
          <a:endParaRPr lang="it-IT"/>
        </a:p>
      </dgm:t>
    </dgm:pt>
    <dgm:pt modelId="{D35C780F-C5E2-4A5C-B420-D9E1D44DC58F}">
      <dgm:prSet phldrT="[Testo]" custT="1"/>
      <dgm:spPr/>
      <dgm:t>
        <a:bodyPr/>
        <a:lstStyle/>
        <a:p>
          <a:pPr algn="l"/>
          <a:r>
            <a:rPr lang="it-IT" sz="1800" dirty="0"/>
            <a:t>Il gruppo direttivo Dell’ Acqua unitamente al coordinatore  del progetto ed ai  coordinatori della Commissione Internazionalizzazione:</a:t>
          </a:r>
        </a:p>
        <a:p>
          <a:pPr algn="l"/>
          <a:r>
            <a:rPr lang="it-IT" sz="1800" dirty="0"/>
            <a:t>• organizzeranno le mobilità, la selezione degli insegnanti e delle destinazioni, </a:t>
          </a:r>
        </a:p>
        <a:p>
          <a:pPr algn="l"/>
          <a:r>
            <a:rPr lang="it-IT" sz="1800" dirty="0"/>
            <a:t>• progetteranno le azioni di supporto, nonché il calendario delle riunioni preparatorie e degli incontri con il resto delle istituzioni,</a:t>
          </a:r>
        </a:p>
        <a:p>
          <a:pPr algn="l"/>
          <a:r>
            <a:rPr lang="it-IT" sz="1800" dirty="0"/>
            <a:t>• incoraggeranno e faciliteranno, sia  prima sia  dopo le mobilità,  l’interazione dei partecipanti con il resto della comunità educativa per garantire il massimo impatto nell'applicazione delle esperienze</a:t>
          </a:r>
          <a:r>
            <a:rPr lang="it-IT" sz="2000" dirty="0"/>
            <a:t>.</a:t>
          </a:r>
        </a:p>
      </dgm:t>
    </dgm:pt>
    <dgm:pt modelId="{72FD1E0B-32C3-42DE-BB16-72638352817C}" type="parTrans" cxnId="{DC36F9CE-1726-48B3-940D-165A2BB717E8}">
      <dgm:prSet/>
      <dgm:spPr/>
      <dgm:t>
        <a:bodyPr/>
        <a:lstStyle/>
        <a:p>
          <a:endParaRPr lang="it-IT"/>
        </a:p>
      </dgm:t>
    </dgm:pt>
    <dgm:pt modelId="{1549ABCA-0D1E-40FB-AF36-906CDC4F62D7}" type="sibTrans" cxnId="{DC36F9CE-1726-48B3-940D-165A2BB717E8}">
      <dgm:prSet/>
      <dgm:spPr/>
      <dgm:t>
        <a:bodyPr/>
        <a:lstStyle/>
        <a:p>
          <a:endParaRPr lang="it-IT"/>
        </a:p>
      </dgm:t>
    </dgm:pt>
    <dgm:pt modelId="{4E14CB1D-2046-41DE-AC30-215982AF141B}">
      <dgm:prSet phldrT="[Testo]" custT="1"/>
      <dgm:spPr/>
      <dgm:t>
        <a:bodyPr/>
        <a:lstStyle/>
        <a:p>
          <a:pPr algn="just"/>
          <a:r>
            <a:rPr lang="it-IT" sz="1800" u="sng" dirty="0"/>
            <a:t>I </a:t>
          </a:r>
          <a:r>
            <a:rPr lang="it-IT" sz="1800" u="none" dirty="0"/>
            <a:t>partecipanti saranno responsabili delle questioni più pragmatiche di viaggio, alloggio, assicurazione,  che saranno illustrate  dalla DSGA  in base alle destinazioni che saranno loro assegnate</a:t>
          </a:r>
        </a:p>
        <a:p>
          <a:pPr algn="just"/>
          <a:r>
            <a:rPr lang="it-IT" sz="1800" u="none" dirty="0"/>
            <a:t> </a:t>
          </a:r>
        </a:p>
      </dgm:t>
    </dgm:pt>
    <dgm:pt modelId="{C3142A95-41FD-4F26-9AE5-6BC7D695BAEF}" type="parTrans" cxnId="{E8F91E70-FB40-47B9-B4E4-E1EF462C07B3}">
      <dgm:prSet/>
      <dgm:spPr/>
      <dgm:t>
        <a:bodyPr/>
        <a:lstStyle/>
        <a:p>
          <a:endParaRPr lang="it-IT"/>
        </a:p>
      </dgm:t>
    </dgm:pt>
    <dgm:pt modelId="{B396C473-DA61-4553-8BDB-2A522BE80427}" type="sibTrans" cxnId="{E8F91E70-FB40-47B9-B4E4-E1EF462C07B3}">
      <dgm:prSet/>
      <dgm:spPr/>
      <dgm:t>
        <a:bodyPr/>
        <a:lstStyle/>
        <a:p>
          <a:endParaRPr lang="it-IT"/>
        </a:p>
      </dgm:t>
    </dgm:pt>
    <dgm:pt modelId="{42DC7D7E-B9AA-4BD2-94D2-A8FF4328BA6C}">
      <dgm:prSet phldrT="[Testo]" custT="1"/>
      <dgm:spPr/>
      <dgm:t>
        <a:bodyPr/>
        <a:lstStyle/>
        <a:p>
          <a:pPr algn="just"/>
          <a:r>
            <a:rPr lang="it-IT" sz="1800" u="none" dirty="0"/>
            <a:t>Il finanziamento accordato sarà erogato in due momenti (80% e 20%) e coprirà le spese di n.10 docenti mobilità (volo, vitto, alloggio, corso, assicurazione), spese per organizzazione, coordinamento, disseminazione, materiale di propaganda</a:t>
          </a:r>
        </a:p>
      </dgm:t>
    </dgm:pt>
    <dgm:pt modelId="{7EEC7AF8-764D-4C3B-B0DF-0E0F709B7DB0}" type="sibTrans" cxnId="{3495A832-55DC-4AC7-B771-82B768596624}">
      <dgm:prSet/>
      <dgm:spPr/>
      <dgm:t>
        <a:bodyPr/>
        <a:lstStyle/>
        <a:p>
          <a:endParaRPr lang="it-IT"/>
        </a:p>
      </dgm:t>
    </dgm:pt>
    <dgm:pt modelId="{A9AE224C-EB5D-488F-B322-E175C349CC0A}" type="parTrans" cxnId="{3495A832-55DC-4AC7-B771-82B768596624}">
      <dgm:prSet/>
      <dgm:spPr/>
      <dgm:t>
        <a:bodyPr/>
        <a:lstStyle/>
        <a:p>
          <a:endParaRPr lang="it-IT"/>
        </a:p>
      </dgm:t>
    </dgm:pt>
    <dgm:pt modelId="{3EDA04C9-5386-4790-8850-EDD7018F0B74}" type="pres">
      <dgm:prSet presAssocID="{7DC057A7-ABC7-4226-B5AC-F7EA03733A10}" presName="Name0" presStyleCnt="0">
        <dgm:presLayoutVars>
          <dgm:chPref val="1"/>
          <dgm:dir/>
          <dgm:animOne val="branch"/>
          <dgm:animLvl val="lvl"/>
          <dgm:resizeHandles val="exact"/>
        </dgm:presLayoutVars>
      </dgm:prSet>
      <dgm:spPr/>
    </dgm:pt>
    <dgm:pt modelId="{76760F68-7AC2-41F5-AA01-319DD807C3B1}" type="pres">
      <dgm:prSet presAssocID="{98752C67-9D2B-40FF-84FD-E4F0F855ACA0}" presName="root1" presStyleCnt="0"/>
      <dgm:spPr/>
    </dgm:pt>
    <dgm:pt modelId="{BDF99C05-ACD3-4111-B090-EB25B1B5A687}" type="pres">
      <dgm:prSet presAssocID="{98752C67-9D2B-40FF-84FD-E4F0F855ACA0}" presName="LevelOneTextNode" presStyleLbl="node0" presStyleIdx="0" presStyleCnt="1" custScaleY="92929" custLinFactNeighborX="35045" custLinFactNeighborY="-109">
        <dgm:presLayoutVars>
          <dgm:chPref val="3"/>
        </dgm:presLayoutVars>
      </dgm:prSet>
      <dgm:spPr/>
    </dgm:pt>
    <dgm:pt modelId="{833BEF33-52B0-49AE-8FD2-400BC56DD687}" type="pres">
      <dgm:prSet presAssocID="{98752C67-9D2B-40FF-84FD-E4F0F855ACA0}" presName="level2hierChild" presStyleCnt="0"/>
      <dgm:spPr/>
    </dgm:pt>
    <dgm:pt modelId="{0895C28F-2E1D-4BAF-8961-30799ACBECE0}" type="pres">
      <dgm:prSet presAssocID="{72FD1E0B-32C3-42DE-BB16-72638352817C}" presName="conn2-1" presStyleLbl="parChTrans1D2" presStyleIdx="0" presStyleCnt="3"/>
      <dgm:spPr/>
    </dgm:pt>
    <dgm:pt modelId="{FFD6C464-94F5-4C08-B837-0A2A88AFA8CA}" type="pres">
      <dgm:prSet presAssocID="{72FD1E0B-32C3-42DE-BB16-72638352817C}" presName="connTx" presStyleLbl="parChTrans1D2" presStyleIdx="0" presStyleCnt="3"/>
      <dgm:spPr/>
    </dgm:pt>
    <dgm:pt modelId="{12EE76E8-5F34-4C21-8AAC-5DA8460A7D20}" type="pres">
      <dgm:prSet presAssocID="{D35C780F-C5E2-4A5C-B420-D9E1D44DC58F}" presName="root2" presStyleCnt="0"/>
      <dgm:spPr/>
    </dgm:pt>
    <dgm:pt modelId="{BD5980AE-210A-408E-B8BB-7B6F8DC0B213}" type="pres">
      <dgm:prSet presAssocID="{D35C780F-C5E2-4A5C-B420-D9E1D44DC58F}" presName="LevelTwoTextNode" presStyleLbl="node2" presStyleIdx="0" presStyleCnt="3" custScaleX="220034" custScaleY="263549" custLinFactNeighborX="593" custLinFactNeighborY="-9219">
        <dgm:presLayoutVars>
          <dgm:chPref val="3"/>
        </dgm:presLayoutVars>
      </dgm:prSet>
      <dgm:spPr/>
    </dgm:pt>
    <dgm:pt modelId="{9FEE5453-2FF8-45E9-9C94-830F404EBDF5}" type="pres">
      <dgm:prSet presAssocID="{D35C780F-C5E2-4A5C-B420-D9E1D44DC58F}" presName="level3hierChild" presStyleCnt="0"/>
      <dgm:spPr/>
    </dgm:pt>
    <dgm:pt modelId="{4D5EFAED-278C-42FA-A028-07313ADC85B0}" type="pres">
      <dgm:prSet presAssocID="{C3142A95-41FD-4F26-9AE5-6BC7D695BAEF}" presName="conn2-1" presStyleLbl="parChTrans1D2" presStyleIdx="1" presStyleCnt="3"/>
      <dgm:spPr/>
    </dgm:pt>
    <dgm:pt modelId="{1A8DD55E-4C55-4DF2-8835-32A4C68F7FF9}" type="pres">
      <dgm:prSet presAssocID="{C3142A95-41FD-4F26-9AE5-6BC7D695BAEF}" presName="connTx" presStyleLbl="parChTrans1D2" presStyleIdx="1" presStyleCnt="3"/>
      <dgm:spPr/>
    </dgm:pt>
    <dgm:pt modelId="{D023E0D8-3669-4A9F-B0EE-3EB202BA6073}" type="pres">
      <dgm:prSet presAssocID="{4E14CB1D-2046-41DE-AC30-215982AF141B}" presName="root2" presStyleCnt="0"/>
      <dgm:spPr/>
    </dgm:pt>
    <dgm:pt modelId="{9958A1B3-DE3F-4F99-9CAD-B17A9CBC8F1C}" type="pres">
      <dgm:prSet presAssocID="{4E14CB1D-2046-41DE-AC30-215982AF141B}" presName="LevelTwoTextNode" presStyleLbl="node2" presStyleIdx="1" presStyleCnt="3" custScaleX="214527" custScaleY="137995" custLinFactNeighborX="593" custLinFactNeighborY="-12892">
        <dgm:presLayoutVars>
          <dgm:chPref val="3"/>
        </dgm:presLayoutVars>
      </dgm:prSet>
      <dgm:spPr/>
    </dgm:pt>
    <dgm:pt modelId="{6AA8D748-792B-46D8-8459-5D6AD9584F69}" type="pres">
      <dgm:prSet presAssocID="{4E14CB1D-2046-41DE-AC30-215982AF141B}" presName="level3hierChild" presStyleCnt="0"/>
      <dgm:spPr/>
    </dgm:pt>
    <dgm:pt modelId="{1E4BD7E1-62D1-4745-9BCC-F81570374889}" type="pres">
      <dgm:prSet presAssocID="{A9AE224C-EB5D-488F-B322-E175C349CC0A}" presName="conn2-1" presStyleLbl="parChTrans1D2" presStyleIdx="2" presStyleCnt="3"/>
      <dgm:spPr/>
    </dgm:pt>
    <dgm:pt modelId="{256C9351-58A1-4772-A960-22E1EC96AF63}" type="pres">
      <dgm:prSet presAssocID="{A9AE224C-EB5D-488F-B322-E175C349CC0A}" presName="connTx" presStyleLbl="parChTrans1D2" presStyleIdx="2" presStyleCnt="3"/>
      <dgm:spPr/>
    </dgm:pt>
    <dgm:pt modelId="{260F222B-59B1-4B6D-986F-D8735252C64B}" type="pres">
      <dgm:prSet presAssocID="{42DC7D7E-B9AA-4BD2-94D2-A8FF4328BA6C}" presName="root2" presStyleCnt="0"/>
      <dgm:spPr/>
    </dgm:pt>
    <dgm:pt modelId="{B8BCABE1-A861-468F-B2ED-C9964092CE7B}" type="pres">
      <dgm:prSet presAssocID="{42DC7D7E-B9AA-4BD2-94D2-A8FF4328BA6C}" presName="LevelTwoTextNode" presStyleLbl="node2" presStyleIdx="2" presStyleCnt="3" custScaleX="219952" custScaleY="97509" custLinFactNeighborX="1061" custLinFactNeighborY="-5897">
        <dgm:presLayoutVars>
          <dgm:chPref val="3"/>
        </dgm:presLayoutVars>
      </dgm:prSet>
      <dgm:spPr/>
    </dgm:pt>
    <dgm:pt modelId="{76B228D5-D281-4F38-9D3D-100761CE845D}" type="pres">
      <dgm:prSet presAssocID="{42DC7D7E-B9AA-4BD2-94D2-A8FF4328BA6C}" presName="level3hierChild" presStyleCnt="0"/>
      <dgm:spPr/>
    </dgm:pt>
  </dgm:ptLst>
  <dgm:cxnLst>
    <dgm:cxn modelId="{97E4D81C-9BE8-484A-AFA8-B44FA966ABCB}" type="presOf" srcId="{A9AE224C-EB5D-488F-B322-E175C349CC0A}" destId="{256C9351-58A1-4772-A960-22E1EC96AF63}" srcOrd="1" destOrd="0" presId="urn:microsoft.com/office/officeart/2008/layout/HorizontalMultiLevelHierarchy"/>
    <dgm:cxn modelId="{786C192A-5901-4B83-AA68-25131CE33766}" type="presOf" srcId="{98752C67-9D2B-40FF-84FD-E4F0F855ACA0}" destId="{BDF99C05-ACD3-4111-B090-EB25B1B5A687}" srcOrd="0" destOrd="0" presId="urn:microsoft.com/office/officeart/2008/layout/HorizontalMultiLevelHierarchy"/>
    <dgm:cxn modelId="{A0C90C2D-2E81-4973-ADD7-2FD1B8C7547B}" type="presOf" srcId="{42DC7D7E-B9AA-4BD2-94D2-A8FF4328BA6C}" destId="{B8BCABE1-A861-468F-B2ED-C9964092CE7B}" srcOrd="0" destOrd="0" presId="urn:microsoft.com/office/officeart/2008/layout/HorizontalMultiLevelHierarchy"/>
    <dgm:cxn modelId="{3495A832-55DC-4AC7-B771-82B768596624}" srcId="{98752C67-9D2B-40FF-84FD-E4F0F855ACA0}" destId="{42DC7D7E-B9AA-4BD2-94D2-A8FF4328BA6C}" srcOrd="2" destOrd="0" parTransId="{A9AE224C-EB5D-488F-B322-E175C349CC0A}" sibTransId="{7EEC7AF8-764D-4C3B-B0DF-0E0F709B7DB0}"/>
    <dgm:cxn modelId="{94131F67-FDFD-4D79-A859-D991A3A207ED}" type="presOf" srcId="{7DC057A7-ABC7-4226-B5AC-F7EA03733A10}" destId="{3EDA04C9-5386-4790-8850-EDD7018F0B74}" srcOrd="0" destOrd="0" presId="urn:microsoft.com/office/officeart/2008/layout/HorizontalMultiLevelHierarchy"/>
    <dgm:cxn modelId="{E8F91E70-FB40-47B9-B4E4-E1EF462C07B3}" srcId="{98752C67-9D2B-40FF-84FD-E4F0F855ACA0}" destId="{4E14CB1D-2046-41DE-AC30-215982AF141B}" srcOrd="1" destOrd="0" parTransId="{C3142A95-41FD-4F26-9AE5-6BC7D695BAEF}" sibTransId="{B396C473-DA61-4553-8BDB-2A522BE80427}"/>
    <dgm:cxn modelId="{6AE35754-E2F4-4F85-8179-98F0324B824A}" type="presOf" srcId="{C3142A95-41FD-4F26-9AE5-6BC7D695BAEF}" destId="{4D5EFAED-278C-42FA-A028-07313ADC85B0}" srcOrd="0" destOrd="0" presId="urn:microsoft.com/office/officeart/2008/layout/HorizontalMultiLevelHierarchy"/>
    <dgm:cxn modelId="{C2A06681-A179-42CB-ADE1-61D0B668799E}" type="presOf" srcId="{72FD1E0B-32C3-42DE-BB16-72638352817C}" destId="{FFD6C464-94F5-4C08-B837-0A2A88AFA8CA}" srcOrd="1" destOrd="0" presId="urn:microsoft.com/office/officeart/2008/layout/HorizontalMultiLevelHierarchy"/>
    <dgm:cxn modelId="{CF082384-7088-444E-B04B-D6946880A80F}" type="presOf" srcId="{A9AE224C-EB5D-488F-B322-E175C349CC0A}" destId="{1E4BD7E1-62D1-4745-9BCC-F81570374889}" srcOrd="0" destOrd="0" presId="urn:microsoft.com/office/officeart/2008/layout/HorizontalMultiLevelHierarchy"/>
    <dgm:cxn modelId="{F27B468A-6840-4B36-BCF3-A770B6DEE07D}" srcId="{7DC057A7-ABC7-4226-B5AC-F7EA03733A10}" destId="{98752C67-9D2B-40FF-84FD-E4F0F855ACA0}" srcOrd="0" destOrd="0" parTransId="{3DA96B32-4FB4-42DD-8310-8E7A54EB08C8}" sibTransId="{FCD41894-CDD8-40D9-AA5C-18B39D7F4AEA}"/>
    <dgm:cxn modelId="{D845B7B8-4096-428A-AF74-45854BEA337B}" type="presOf" srcId="{C3142A95-41FD-4F26-9AE5-6BC7D695BAEF}" destId="{1A8DD55E-4C55-4DF2-8835-32A4C68F7FF9}" srcOrd="1" destOrd="0" presId="urn:microsoft.com/office/officeart/2008/layout/HorizontalMultiLevelHierarchy"/>
    <dgm:cxn modelId="{DB735FBA-2216-49B1-9A6E-38CE9C3E6392}" type="presOf" srcId="{D35C780F-C5E2-4A5C-B420-D9E1D44DC58F}" destId="{BD5980AE-210A-408E-B8BB-7B6F8DC0B213}" srcOrd="0" destOrd="0" presId="urn:microsoft.com/office/officeart/2008/layout/HorizontalMultiLevelHierarchy"/>
    <dgm:cxn modelId="{DC36F9CE-1726-48B3-940D-165A2BB717E8}" srcId="{98752C67-9D2B-40FF-84FD-E4F0F855ACA0}" destId="{D35C780F-C5E2-4A5C-B420-D9E1D44DC58F}" srcOrd="0" destOrd="0" parTransId="{72FD1E0B-32C3-42DE-BB16-72638352817C}" sibTransId="{1549ABCA-0D1E-40FB-AF36-906CDC4F62D7}"/>
    <dgm:cxn modelId="{A4B443E8-F0C3-4087-86E7-DBC69FBB0ADF}" type="presOf" srcId="{72FD1E0B-32C3-42DE-BB16-72638352817C}" destId="{0895C28F-2E1D-4BAF-8961-30799ACBECE0}" srcOrd="0" destOrd="0" presId="urn:microsoft.com/office/officeart/2008/layout/HorizontalMultiLevelHierarchy"/>
    <dgm:cxn modelId="{A7E73AF1-F8D2-4A88-91DD-ED36C492094F}" type="presOf" srcId="{4E14CB1D-2046-41DE-AC30-215982AF141B}" destId="{9958A1B3-DE3F-4F99-9CAD-B17A9CBC8F1C}" srcOrd="0" destOrd="0" presId="urn:microsoft.com/office/officeart/2008/layout/HorizontalMultiLevelHierarchy"/>
    <dgm:cxn modelId="{2AD9E332-8009-44D8-B32C-38D70E57D1E7}" type="presParOf" srcId="{3EDA04C9-5386-4790-8850-EDD7018F0B74}" destId="{76760F68-7AC2-41F5-AA01-319DD807C3B1}" srcOrd="0" destOrd="0" presId="urn:microsoft.com/office/officeart/2008/layout/HorizontalMultiLevelHierarchy"/>
    <dgm:cxn modelId="{5E436256-0732-41F0-8D1A-E90A1A0AEE62}" type="presParOf" srcId="{76760F68-7AC2-41F5-AA01-319DD807C3B1}" destId="{BDF99C05-ACD3-4111-B090-EB25B1B5A687}" srcOrd="0" destOrd="0" presId="urn:microsoft.com/office/officeart/2008/layout/HorizontalMultiLevelHierarchy"/>
    <dgm:cxn modelId="{14D20B04-1441-4E62-BBFF-1E622F8F0CD8}" type="presParOf" srcId="{76760F68-7AC2-41F5-AA01-319DD807C3B1}" destId="{833BEF33-52B0-49AE-8FD2-400BC56DD687}" srcOrd="1" destOrd="0" presId="urn:microsoft.com/office/officeart/2008/layout/HorizontalMultiLevelHierarchy"/>
    <dgm:cxn modelId="{886F7063-50BB-4D0C-AEB6-47343FB9E377}" type="presParOf" srcId="{833BEF33-52B0-49AE-8FD2-400BC56DD687}" destId="{0895C28F-2E1D-4BAF-8961-30799ACBECE0}" srcOrd="0" destOrd="0" presId="urn:microsoft.com/office/officeart/2008/layout/HorizontalMultiLevelHierarchy"/>
    <dgm:cxn modelId="{85265D43-BA3C-4432-B1CE-4490E0CC6E49}" type="presParOf" srcId="{0895C28F-2E1D-4BAF-8961-30799ACBECE0}" destId="{FFD6C464-94F5-4C08-B837-0A2A88AFA8CA}" srcOrd="0" destOrd="0" presId="urn:microsoft.com/office/officeart/2008/layout/HorizontalMultiLevelHierarchy"/>
    <dgm:cxn modelId="{38286D99-75D0-4A4F-971E-C564D1EA3AFC}" type="presParOf" srcId="{833BEF33-52B0-49AE-8FD2-400BC56DD687}" destId="{12EE76E8-5F34-4C21-8AAC-5DA8460A7D20}" srcOrd="1" destOrd="0" presId="urn:microsoft.com/office/officeart/2008/layout/HorizontalMultiLevelHierarchy"/>
    <dgm:cxn modelId="{22EF17C2-9CF3-4858-981F-2D76693969BF}" type="presParOf" srcId="{12EE76E8-5F34-4C21-8AAC-5DA8460A7D20}" destId="{BD5980AE-210A-408E-B8BB-7B6F8DC0B213}" srcOrd="0" destOrd="0" presId="urn:microsoft.com/office/officeart/2008/layout/HorizontalMultiLevelHierarchy"/>
    <dgm:cxn modelId="{6A0B5033-ECB4-4473-8174-5B7A955AEDD1}" type="presParOf" srcId="{12EE76E8-5F34-4C21-8AAC-5DA8460A7D20}" destId="{9FEE5453-2FF8-45E9-9C94-830F404EBDF5}" srcOrd="1" destOrd="0" presId="urn:microsoft.com/office/officeart/2008/layout/HorizontalMultiLevelHierarchy"/>
    <dgm:cxn modelId="{9DEA533B-B5C4-4021-9A1F-67CA92462B84}" type="presParOf" srcId="{833BEF33-52B0-49AE-8FD2-400BC56DD687}" destId="{4D5EFAED-278C-42FA-A028-07313ADC85B0}" srcOrd="2" destOrd="0" presId="urn:microsoft.com/office/officeart/2008/layout/HorizontalMultiLevelHierarchy"/>
    <dgm:cxn modelId="{AF70760F-A3C5-4580-B075-5D1D79E66816}" type="presParOf" srcId="{4D5EFAED-278C-42FA-A028-07313ADC85B0}" destId="{1A8DD55E-4C55-4DF2-8835-32A4C68F7FF9}" srcOrd="0" destOrd="0" presId="urn:microsoft.com/office/officeart/2008/layout/HorizontalMultiLevelHierarchy"/>
    <dgm:cxn modelId="{FE8F3C12-6044-4E8B-8A2B-C36FC02CDB31}" type="presParOf" srcId="{833BEF33-52B0-49AE-8FD2-400BC56DD687}" destId="{D023E0D8-3669-4A9F-B0EE-3EB202BA6073}" srcOrd="3" destOrd="0" presId="urn:microsoft.com/office/officeart/2008/layout/HorizontalMultiLevelHierarchy"/>
    <dgm:cxn modelId="{2F977293-8FB4-4EA6-99BA-755A397651CD}" type="presParOf" srcId="{D023E0D8-3669-4A9F-B0EE-3EB202BA6073}" destId="{9958A1B3-DE3F-4F99-9CAD-B17A9CBC8F1C}" srcOrd="0" destOrd="0" presId="urn:microsoft.com/office/officeart/2008/layout/HorizontalMultiLevelHierarchy"/>
    <dgm:cxn modelId="{5EE5DC27-FE9E-4E65-A166-DCB6FF4D6E7C}" type="presParOf" srcId="{D023E0D8-3669-4A9F-B0EE-3EB202BA6073}" destId="{6AA8D748-792B-46D8-8459-5D6AD9584F69}" srcOrd="1" destOrd="0" presId="urn:microsoft.com/office/officeart/2008/layout/HorizontalMultiLevelHierarchy"/>
    <dgm:cxn modelId="{8EC9E874-B8B4-429F-A087-20CF8A166C39}" type="presParOf" srcId="{833BEF33-52B0-49AE-8FD2-400BC56DD687}" destId="{1E4BD7E1-62D1-4745-9BCC-F81570374889}" srcOrd="4" destOrd="0" presId="urn:microsoft.com/office/officeart/2008/layout/HorizontalMultiLevelHierarchy"/>
    <dgm:cxn modelId="{54C47620-79B9-45AF-BE8D-226C196C16F5}" type="presParOf" srcId="{1E4BD7E1-62D1-4745-9BCC-F81570374889}" destId="{256C9351-58A1-4772-A960-22E1EC96AF63}" srcOrd="0" destOrd="0" presId="urn:microsoft.com/office/officeart/2008/layout/HorizontalMultiLevelHierarchy"/>
    <dgm:cxn modelId="{1CCFB730-1A2E-47EC-9C6F-88C416E05347}" type="presParOf" srcId="{833BEF33-52B0-49AE-8FD2-400BC56DD687}" destId="{260F222B-59B1-4B6D-986F-D8735252C64B}" srcOrd="5" destOrd="0" presId="urn:microsoft.com/office/officeart/2008/layout/HorizontalMultiLevelHierarchy"/>
    <dgm:cxn modelId="{B489B063-6F0C-45ED-B715-1A27D1F8C251}" type="presParOf" srcId="{260F222B-59B1-4B6D-986F-D8735252C64B}" destId="{B8BCABE1-A861-468F-B2ED-C9964092CE7B}" srcOrd="0" destOrd="0" presId="urn:microsoft.com/office/officeart/2008/layout/HorizontalMultiLevelHierarchy"/>
    <dgm:cxn modelId="{86209FD1-4BA5-4B8A-854A-7568E0CD77E0}" type="presParOf" srcId="{260F222B-59B1-4B6D-986F-D8735252C64B}" destId="{76B228D5-D281-4F38-9D3D-100761CE845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792AF-9822-45EA-89EC-1D3CB9E35647}">
      <dsp:nvSpPr>
        <dsp:cNvPr id="0" name=""/>
        <dsp:cNvSpPr/>
      </dsp:nvSpPr>
      <dsp:spPr>
        <a:xfrm rot="5400000">
          <a:off x="635128" y="1400327"/>
          <a:ext cx="465940" cy="40158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72ADF-6777-42C6-9D55-ECB07B1B35AE}">
      <dsp:nvSpPr>
        <dsp:cNvPr id="0" name=""/>
        <dsp:cNvSpPr/>
      </dsp:nvSpPr>
      <dsp:spPr>
        <a:xfrm>
          <a:off x="3619631" y="3384375"/>
          <a:ext cx="2831018" cy="8348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a:t>Finlandia: the </a:t>
          </a:r>
          <a:r>
            <a:rPr lang="it-IT" sz="1800" b="1" kern="1200" dirty="0" err="1"/>
            <a:t>highlights</a:t>
          </a:r>
          <a:r>
            <a:rPr lang="it-IT" sz="1800" b="1" kern="1200" dirty="0"/>
            <a:t> of </a:t>
          </a:r>
          <a:r>
            <a:rPr lang="it-IT" sz="1800" b="1" kern="1200" dirty="0" err="1"/>
            <a:t>Finnish</a:t>
          </a:r>
          <a:r>
            <a:rPr lang="it-IT" sz="1800" b="1" kern="1200" dirty="0"/>
            <a:t> </a:t>
          </a:r>
          <a:r>
            <a:rPr lang="it-IT" sz="1800" b="1" kern="1200" dirty="0" err="1"/>
            <a:t>education</a:t>
          </a:r>
          <a:r>
            <a:rPr lang="it-IT" sz="1800" b="1" kern="1200" dirty="0"/>
            <a:t>.</a:t>
          </a:r>
        </a:p>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a:t>Helsinki </a:t>
          </a:r>
          <a:r>
            <a:rPr lang="en-GB" sz="1800" b="1" kern="1200" dirty="0"/>
            <a:t>08.05 - 15.05.2022</a:t>
          </a:r>
          <a:r>
            <a:rPr lang="en-GB" sz="1600" b="1" kern="1200" dirty="0"/>
            <a:t> </a:t>
          </a:r>
          <a:endParaRPr lang="it-IT" sz="1600" b="1" kern="1200" dirty="0"/>
        </a:p>
      </dsp:txBody>
      <dsp:txXfrm>
        <a:off x="3660391" y="3425135"/>
        <a:ext cx="2749498" cy="753304"/>
      </dsp:txXfrm>
    </dsp:sp>
    <dsp:sp modelId="{744C84B1-65B0-4553-9162-75267BB69C44}">
      <dsp:nvSpPr>
        <dsp:cNvPr id="0" name=""/>
        <dsp:cNvSpPr/>
      </dsp:nvSpPr>
      <dsp:spPr>
        <a:xfrm>
          <a:off x="1905477" y="954815"/>
          <a:ext cx="705100" cy="548472"/>
        </a:xfrm>
        <a:prstGeom prst="rect">
          <a:avLst/>
        </a:prstGeom>
        <a:noFill/>
        <a:ln>
          <a:noFill/>
        </a:ln>
        <a:effectLst/>
      </dsp:spPr>
      <dsp:style>
        <a:lnRef idx="0">
          <a:scrgbClr r="0" g="0" b="0"/>
        </a:lnRef>
        <a:fillRef idx="0">
          <a:scrgbClr r="0" g="0" b="0"/>
        </a:fillRef>
        <a:effectRef idx="0">
          <a:scrgbClr r="0" g="0" b="0"/>
        </a:effectRef>
        <a:fontRef idx="minor"/>
      </dsp:style>
    </dsp:sp>
    <dsp:sp modelId="{D8D489D4-A678-444B-B6D4-3B7D8A48B355}">
      <dsp:nvSpPr>
        <dsp:cNvPr id="0" name=""/>
        <dsp:cNvSpPr/>
      </dsp:nvSpPr>
      <dsp:spPr>
        <a:xfrm rot="5400000">
          <a:off x="2027281" y="2283142"/>
          <a:ext cx="407170" cy="43661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14E04-E5CC-4DE3-9AAA-863B7C446A54}">
      <dsp:nvSpPr>
        <dsp:cNvPr id="0" name=""/>
        <dsp:cNvSpPr/>
      </dsp:nvSpPr>
      <dsp:spPr>
        <a:xfrm>
          <a:off x="1153590" y="1341255"/>
          <a:ext cx="4702349" cy="81598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cs typeface="Times New Roman" panose="02020603050405020304" pitchFamily="18" charset="0"/>
            </a:rPr>
            <a:t>Estonia: one of the best education</a:t>
          </a:r>
          <a:r>
            <a:rPr lang="en-US" sz="1600" b="1" kern="1200" dirty="0">
              <a:latin typeface="+mj-lt"/>
              <a:cs typeface="Times New Roman" panose="02020603050405020304" pitchFamily="18" charset="0"/>
            </a:rPr>
            <a:t> </a:t>
          </a:r>
          <a:r>
            <a:rPr lang="en-US" sz="1800" b="1" kern="1200" dirty="0">
              <a:latin typeface="+mj-lt"/>
              <a:cs typeface="Times New Roman" panose="02020603050405020304" pitchFamily="18" charset="0"/>
            </a:rPr>
            <a:t>in</a:t>
          </a:r>
          <a:r>
            <a:rPr lang="en-US" sz="1600" b="1" kern="1200" dirty="0">
              <a:latin typeface="+mj-lt"/>
              <a:cs typeface="Times New Roman" panose="02020603050405020304" pitchFamily="18" charset="0"/>
            </a:rPr>
            <a:t> </a:t>
          </a:r>
          <a:r>
            <a:rPr lang="en-US" sz="1800" b="1" kern="1200" dirty="0">
              <a:latin typeface="+mj-lt"/>
              <a:cs typeface="Times New Roman" panose="02020603050405020304" pitchFamily="18" charset="0"/>
            </a:rPr>
            <a:t>Europe</a:t>
          </a:r>
          <a:r>
            <a:rPr lang="en-US" sz="1600" b="1" kern="1200" dirty="0">
              <a:latin typeface="+mj-lt"/>
              <a:cs typeface="Times New Roman" panose="02020603050405020304" pitchFamily="18" charset="0"/>
            </a:rPr>
            <a:t>.</a:t>
          </a:r>
        </a:p>
        <a:p>
          <a:pPr marL="0" lvl="0" indent="0" algn="ctr" defTabSz="800100">
            <a:lnSpc>
              <a:spcPct val="90000"/>
            </a:lnSpc>
            <a:spcBef>
              <a:spcPct val="0"/>
            </a:spcBef>
            <a:spcAft>
              <a:spcPct val="35000"/>
            </a:spcAft>
            <a:buNone/>
          </a:pPr>
          <a:r>
            <a:rPr lang="en-US" sz="1800" b="1" kern="1200" dirty="0">
              <a:latin typeface="+mj-lt"/>
              <a:cs typeface="Times New Roman" panose="02020603050405020304" pitchFamily="18" charset="0"/>
            </a:rPr>
            <a:t>Tallinn</a:t>
          </a:r>
          <a:r>
            <a:rPr lang="en-US" sz="1600" b="1" kern="1200" dirty="0">
              <a:latin typeface="+mj-lt"/>
              <a:cs typeface="Times New Roman" panose="02020603050405020304" pitchFamily="18" charset="0"/>
            </a:rPr>
            <a:t> </a:t>
          </a:r>
          <a:r>
            <a:rPr lang="en-GB" sz="1600" b="1" kern="1200" dirty="0"/>
            <a:t>07.11- 14.11.2022 </a:t>
          </a:r>
          <a:endParaRPr lang="en-US" sz="1600" b="1" kern="1200" dirty="0">
            <a:latin typeface="+mj-lt"/>
            <a:cs typeface="Times New Roman" panose="02020603050405020304" pitchFamily="18" charset="0"/>
          </a:endParaRPr>
        </a:p>
      </dsp:txBody>
      <dsp:txXfrm>
        <a:off x="1193430" y="1381095"/>
        <a:ext cx="4622669" cy="736306"/>
      </dsp:txXfrm>
    </dsp:sp>
    <dsp:sp modelId="{29E1392E-4DA5-4936-98B2-2B04E3E2C187}">
      <dsp:nvSpPr>
        <dsp:cNvPr id="0" name=""/>
        <dsp:cNvSpPr/>
      </dsp:nvSpPr>
      <dsp:spPr>
        <a:xfrm>
          <a:off x="3389352" y="701307"/>
          <a:ext cx="2224359" cy="231581"/>
        </a:xfrm>
        <a:prstGeom prst="rect">
          <a:avLst/>
        </a:prstGeom>
        <a:noFill/>
        <a:ln>
          <a:noFill/>
        </a:ln>
        <a:effectLst/>
      </dsp:spPr>
      <dsp:style>
        <a:lnRef idx="0">
          <a:scrgbClr r="0" g="0" b="0"/>
        </a:lnRef>
        <a:fillRef idx="0">
          <a:scrgbClr r="0" g="0" b="0"/>
        </a:fillRef>
        <a:effectRef idx="0">
          <a:scrgbClr r="0" g="0" b="0"/>
        </a:effectRef>
        <a:fontRef idx="minor"/>
      </dsp:style>
    </dsp:sp>
    <dsp:sp modelId="{87324D2F-DCC8-4F81-BBFB-A1227D482DC9}">
      <dsp:nvSpPr>
        <dsp:cNvPr id="0" name=""/>
        <dsp:cNvSpPr/>
      </dsp:nvSpPr>
      <dsp:spPr>
        <a:xfrm rot="5400000">
          <a:off x="2848057" y="3363860"/>
          <a:ext cx="443722" cy="48475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BED6B3-0C33-4DB8-A9B3-B8D0A63D7E16}">
      <dsp:nvSpPr>
        <dsp:cNvPr id="0" name=""/>
        <dsp:cNvSpPr/>
      </dsp:nvSpPr>
      <dsp:spPr>
        <a:xfrm>
          <a:off x="444986" y="349212"/>
          <a:ext cx="4033569" cy="91680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a:t>Svezia: </a:t>
          </a:r>
          <a:r>
            <a:rPr lang="it-IT" sz="1800" b="1" kern="1200" dirty="0" err="1"/>
            <a:t>Structured</a:t>
          </a:r>
          <a:r>
            <a:rPr lang="it-IT" sz="1800" b="1" kern="1200" dirty="0"/>
            <a:t> educational </a:t>
          </a:r>
          <a:r>
            <a:rPr lang="it-IT" sz="1800" b="1" kern="1200" dirty="0" err="1"/>
            <a:t>visit</a:t>
          </a:r>
          <a:r>
            <a:rPr lang="it-IT" sz="1800" b="1" kern="1200" dirty="0"/>
            <a:t> to schools/institutes &amp; training </a:t>
          </a:r>
          <a:r>
            <a:rPr lang="it-IT" sz="1800" b="1" kern="1200" dirty="0" err="1"/>
            <a:t>seminars</a:t>
          </a:r>
          <a:r>
            <a:rPr lang="it-IT" sz="1800" b="1" kern="1200" dirty="0"/>
            <a:t> </a:t>
          </a:r>
          <a:r>
            <a:rPr lang="it-IT" sz="1800" b="1" kern="1200" dirty="0" err="1"/>
            <a:t>Stockholm</a:t>
          </a:r>
          <a:r>
            <a:rPr lang="it-IT" sz="1800" b="1" kern="1200" dirty="0"/>
            <a:t>: </a:t>
          </a:r>
          <a:r>
            <a:rPr lang="en-GB" sz="1800" b="1" kern="1200" dirty="0"/>
            <a:t>24.10- 31.10.2021 </a:t>
          </a:r>
          <a:endParaRPr lang="it-IT" sz="1800" b="1" kern="1200" dirty="0"/>
        </a:p>
      </dsp:txBody>
      <dsp:txXfrm>
        <a:off x="489749" y="393975"/>
        <a:ext cx="3944043" cy="827280"/>
      </dsp:txXfrm>
    </dsp:sp>
    <dsp:sp modelId="{350536CA-8704-4722-9733-A7E25336B0BA}">
      <dsp:nvSpPr>
        <dsp:cNvPr id="0" name=""/>
        <dsp:cNvSpPr/>
      </dsp:nvSpPr>
      <dsp:spPr>
        <a:xfrm>
          <a:off x="5221534" y="2493906"/>
          <a:ext cx="705100" cy="548472"/>
        </a:xfrm>
        <a:prstGeom prst="rect">
          <a:avLst/>
        </a:prstGeom>
        <a:noFill/>
        <a:ln>
          <a:noFill/>
        </a:ln>
        <a:effectLst/>
      </dsp:spPr>
      <dsp:style>
        <a:lnRef idx="0">
          <a:scrgbClr r="0" g="0" b="0"/>
        </a:lnRef>
        <a:fillRef idx="0">
          <a:scrgbClr r="0" g="0" b="0"/>
        </a:fillRef>
        <a:effectRef idx="0">
          <a:scrgbClr r="0" g="0" b="0"/>
        </a:effectRef>
        <a:fontRef idx="minor"/>
      </dsp:style>
    </dsp:sp>
    <dsp:sp modelId="{C4F90509-A669-43A1-85C6-400F98218968}">
      <dsp:nvSpPr>
        <dsp:cNvPr id="0" name=""/>
        <dsp:cNvSpPr/>
      </dsp:nvSpPr>
      <dsp:spPr>
        <a:xfrm rot="5400000">
          <a:off x="4114831" y="4258477"/>
          <a:ext cx="449752" cy="4396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BB1E9-74D4-475D-9324-A9FEC5FCE86F}">
      <dsp:nvSpPr>
        <dsp:cNvPr id="0" name=""/>
        <dsp:cNvSpPr/>
      </dsp:nvSpPr>
      <dsp:spPr>
        <a:xfrm>
          <a:off x="2539510" y="2268822"/>
          <a:ext cx="4723066" cy="97153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it-IT" sz="1800" b="1" kern="1200" dirty="0"/>
            <a:t>Islanda: </a:t>
          </a:r>
          <a:r>
            <a:rPr lang="it-IT" sz="1800" b="1" kern="1200" dirty="0" err="1"/>
            <a:t>Structured</a:t>
          </a:r>
          <a:r>
            <a:rPr lang="it-IT" sz="1800" b="1" kern="1200" dirty="0"/>
            <a:t> educational </a:t>
          </a:r>
          <a:r>
            <a:rPr lang="it-IT" sz="1800" b="1" kern="1200" dirty="0" err="1"/>
            <a:t>visit</a:t>
          </a:r>
          <a:r>
            <a:rPr lang="it-IT" sz="1800" b="1" kern="1200" dirty="0"/>
            <a:t> to </a:t>
          </a:r>
          <a:r>
            <a:rPr lang="it-IT" sz="1800" b="1" kern="1200" dirty="0" err="1"/>
            <a:t>schools</a:t>
          </a:r>
          <a:r>
            <a:rPr lang="it-IT" sz="1800" b="1" kern="1200" dirty="0"/>
            <a:t>/</a:t>
          </a:r>
          <a:r>
            <a:rPr lang="it-IT" sz="1800" b="1" kern="1200" dirty="0" err="1"/>
            <a:t>institutes</a:t>
          </a:r>
          <a:r>
            <a:rPr lang="it-IT" sz="1800" b="1" kern="1200" dirty="0"/>
            <a:t> &amp; training </a:t>
          </a:r>
          <a:r>
            <a:rPr lang="it-IT" sz="1800" b="1" kern="1200" dirty="0" err="1"/>
            <a:t>seminars</a:t>
          </a:r>
          <a:r>
            <a:rPr lang="it-IT" sz="1800" b="1" kern="1200" dirty="0"/>
            <a:t>.</a:t>
          </a:r>
        </a:p>
        <a:p>
          <a:pPr marL="0" marR="0" lvl="0" indent="0" algn="ctr" defTabSz="800100" eaLnBrk="1" fontAlgn="auto" latinLnBrk="0" hangingPunct="1">
            <a:lnSpc>
              <a:spcPct val="90000"/>
            </a:lnSpc>
            <a:spcBef>
              <a:spcPct val="0"/>
            </a:spcBef>
            <a:spcAft>
              <a:spcPct val="35000"/>
            </a:spcAft>
            <a:buClrTx/>
            <a:buSzTx/>
            <a:buFontTx/>
            <a:buNone/>
            <a:tabLst/>
            <a:defRPr/>
          </a:pPr>
          <a:r>
            <a:rPr lang="it-IT" sz="1800" b="1" kern="1200" dirty="0" err="1"/>
            <a:t>Rejkjavik</a:t>
          </a:r>
          <a:r>
            <a:rPr lang="it-IT" sz="1800" b="1" kern="1200" dirty="0"/>
            <a:t>: </a:t>
          </a:r>
          <a:r>
            <a:rPr lang="en-GB" sz="1800" b="1" kern="1200" dirty="0"/>
            <a:t>24.04- 30.04.2022</a:t>
          </a:r>
          <a:endParaRPr lang="it-IT" sz="1800" b="1" kern="1200" dirty="0"/>
        </a:p>
      </dsp:txBody>
      <dsp:txXfrm>
        <a:off x="2586945" y="2316257"/>
        <a:ext cx="4628196" cy="876665"/>
      </dsp:txXfrm>
    </dsp:sp>
    <dsp:sp modelId="{FFE77933-ECB4-4D5E-8483-A876C4A16856}">
      <dsp:nvSpPr>
        <dsp:cNvPr id="0" name=""/>
        <dsp:cNvSpPr/>
      </dsp:nvSpPr>
      <dsp:spPr>
        <a:xfrm>
          <a:off x="6925171" y="3336577"/>
          <a:ext cx="705100" cy="548472"/>
        </a:xfrm>
        <a:prstGeom prst="rect">
          <a:avLst/>
        </a:prstGeom>
        <a:noFill/>
        <a:ln>
          <a:noFill/>
        </a:ln>
        <a:effectLst/>
      </dsp:spPr>
      <dsp:style>
        <a:lnRef idx="0">
          <a:scrgbClr r="0" g="0" b="0"/>
        </a:lnRef>
        <a:fillRef idx="0">
          <a:scrgbClr r="0" g="0" b="0"/>
        </a:fillRef>
        <a:effectRef idx="0">
          <a:scrgbClr r="0" g="0" b="0"/>
        </a:effectRef>
        <a:fontRef idx="minor"/>
      </dsp:style>
    </dsp:sp>
    <dsp:sp modelId="{630BC98A-F9E0-4870-8FD4-E89C838F7BD4}">
      <dsp:nvSpPr>
        <dsp:cNvPr id="0" name=""/>
        <dsp:cNvSpPr/>
      </dsp:nvSpPr>
      <dsp:spPr>
        <a:xfrm>
          <a:off x="4771756" y="4374488"/>
          <a:ext cx="3225632" cy="131607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it-IT" sz="1800" b="1" kern="1200" dirty="0">
              <a:latin typeface="+mn-lt"/>
            </a:rPr>
            <a:t>Irlanda: </a:t>
          </a:r>
          <a:r>
            <a:rPr lang="it-IT" sz="1800" b="1" kern="1200" dirty="0" err="1">
              <a:latin typeface="+mn-lt"/>
            </a:rPr>
            <a:t>Structured</a:t>
          </a:r>
          <a:r>
            <a:rPr lang="it-IT" sz="1800" b="1" kern="1200" dirty="0">
              <a:latin typeface="+mn-lt"/>
            </a:rPr>
            <a:t> educational </a:t>
          </a:r>
          <a:r>
            <a:rPr lang="it-IT" sz="1800" b="1" kern="1200" dirty="0" err="1">
              <a:latin typeface="+mn-lt"/>
            </a:rPr>
            <a:t>visit</a:t>
          </a:r>
          <a:r>
            <a:rPr lang="it-IT" sz="1800" b="1" kern="1200" dirty="0">
              <a:latin typeface="+mn-lt"/>
            </a:rPr>
            <a:t> to schools/institutes &amp; training </a:t>
          </a:r>
          <a:r>
            <a:rPr lang="it-IT" sz="1800" b="1" kern="1200" dirty="0" err="1">
              <a:latin typeface="+mn-lt"/>
            </a:rPr>
            <a:t>seminars</a:t>
          </a:r>
          <a:r>
            <a:rPr lang="it-IT" sz="1800" kern="1200" dirty="0">
              <a:latin typeface="+mn-lt"/>
            </a:rPr>
            <a:t>.</a:t>
          </a:r>
          <a:endParaRPr lang="it-IT" sz="1800" b="1" kern="1200" dirty="0">
            <a:latin typeface="+mn-lt"/>
          </a:endParaRPr>
        </a:p>
        <a:p>
          <a:pPr marL="0" marR="0" lvl="0" indent="0" algn="ctr" defTabSz="800100" eaLnBrk="1" fontAlgn="auto" latinLnBrk="0" hangingPunct="1">
            <a:lnSpc>
              <a:spcPct val="90000"/>
            </a:lnSpc>
            <a:spcBef>
              <a:spcPct val="0"/>
            </a:spcBef>
            <a:spcAft>
              <a:spcPct val="35000"/>
            </a:spcAft>
            <a:buClrTx/>
            <a:buSzTx/>
            <a:buFontTx/>
            <a:buNone/>
            <a:tabLst/>
            <a:defRPr/>
          </a:pPr>
          <a:r>
            <a:rPr lang="it-IT" sz="1800" b="1" kern="1200" dirty="0" err="1">
              <a:latin typeface="+mn-lt"/>
            </a:rPr>
            <a:t>Dublin</a:t>
          </a:r>
          <a:r>
            <a:rPr lang="it-IT" sz="1800" b="1" kern="1200" dirty="0">
              <a:latin typeface="+mn-lt"/>
            </a:rPr>
            <a:t>: </a:t>
          </a:r>
          <a:r>
            <a:rPr lang="en-GB" sz="1800" b="1" kern="1200" dirty="0"/>
            <a:t>15.05- 21.05.2022</a:t>
          </a:r>
          <a:endParaRPr lang="it-IT" sz="1800" kern="1200" dirty="0"/>
        </a:p>
      </dsp:txBody>
      <dsp:txXfrm>
        <a:off x="4836013" y="4438745"/>
        <a:ext cx="3097118" cy="1187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BD7E1-62D1-4745-9BCC-F81570374889}">
      <dsp:nvSpPr>
        <dsp:cNvPr id="0" name=""/>
        <dsp:cNvSpPr/>
      </dsp:nvSpPr>
      <dsp:spPr>
        <a:xfrm>
          <a:off x="1434185" y="3422932"/>
          <a:ext cx="331870" cy="2331619"/>
        </a:xfrm>
        <a:custGeom>
          <a:avLst/>
          <a:gdLst/>
          <a:ahLst/>
          <a:cxnLst/>
          <a:rect l="0" t="0" r="0" b="0"/>
          <a:pathLst>
            <a:path>
              <a:moveTo>
                <a:pt x="0" y="0"/>
              </a:moveTo>
              <a:lnTo>
                <a:pt x="165935" y="0"/>
              </a:lnTo>
              <a:lnTo>
                <a:pt x="165935" y="2331619"/>
              </a:lnTo>
              <a:lnTo>
                <a:pt x="331870" y="23316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1541242" y="4529863"/>
        <a:ext cx="117755" cy="117755"/>
      </dsp:txXfrm>
    </dsp:sp>
    <dsp:sp modelId="{4D5EFAED-278C-42FA-A028-07313ADC85B0}">
      <dsp:nvSpPr>
        <dsp:cNvPr id="0" name=""/>
        <dsp:cNvSpPr/>
      </dsp:nvSpPr>
      <dsp:spPr>
        <a:xfrm>
          <a:off x="1434185" y="3422932"/>
          <a:ext cx="343743" cy="747790"/>
        </a:xfrm>
        <a:custGeom>
          <a:avLst/>
          <a:gdLst/>
          <a:ahLst/>
          <a:cxnLst/>
          <a:rect l="0" t="0" r="0" b="0"/>
          <a:pathLst>
            <a:path>
              <a:moveTo>
                <a:pt x="0" y="0"/>
              </a:moveTo>
              <a:lnTo>
                <a:pt x="171871" y="0"/>
              </a:lnTo>
              <a:lnTo>
                <a:pt x="171871" y="747790"/>
              </a:lnTo>
              <a:lnTo>
                <a:pt x="343743" y="7477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585481" y="3776252"/>
        <a:ext cx="41150" cy="41150"/>
      </dsp:txXfrm>
    </dsp:sp>
    <dsp:sp modelId="{0895C28F-2E1D-4BAF-8961-30799ACBECE0}">
      <dsp:nvSpPr>
        <dsp:cNvPr id="0" name=""/>
        <dsp:cNvSpPr/>
      </dsp:nvSpPr>
      <dsp:spPr>
        <a:xfrm>
          <a:off x="1434185" y="1821648"/>
          <a:ext cx="329025" cy="1601283"/>
        </a:xfrm>
        <a:custGeom>
          <a:avLst/>
          <a:gdLst/>
          <a:ahLst/>
          <a:cxnLst/>
          <a:rect l="0" t="0" r="0" b="0"/>
          <a:pathLst>
            <a:path>
              <a:moveTo>
                <a:pt x="0" y="1601283"/>
              </a:moveTo>
              <a:lnTo>
                <a:pt x="164512" y="1601283"/>
              </a:lnTo>
              <a:lnTo>
                <a:pt x="164512" y="0"/>
              </a:lnTo>
              <a:lnTo>
                <a:pt x="3290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557829" y="2581421"/>
        <a:ext cx="81736" cy="81736"/>
      </dsp:txXfrm>
    </dsp:sp>
    <dsp:sp modelId="{BDF99C05-ACD3-4111-B090-EB25B1B5A687}">
      <dsp:nvSpPr>
        <dsp:cNvPr id="0" name=""/>
        <dsp:cNvSpPr/>
      </dsp:nvSpPr>
      <dsp:spPr>
        <a:xfrm rot="16200000">
          <a:off x="-1681181" y="2894097"/>
          <a:ext cx="5173063" cy="10576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it-IT" sz="4000" kern="1200" dirty="0" err="1"/>
            <a:t>Practical</a:t>
          </a:r>
          <a:r>
            <a:rPr lang="it-IT" sz="4000" kern="1200" dirty="0"/>
            <a:t> </a:t>
          </a:r>
          <a:r>
            <a:rPr lang="it-IT" sz="4000" kern="1200" dirty="0" err="1"/>
            <a:t>Arrangements</a:t>
          </a:r>
          <a:endParaRPr lang="it-IT" sz="4000" kern="1200" dirty="0"/>
        </a:p>
      </dsp:txBody>
      <dsp:txXfrm>
        <a:off x="-1681181" y="2894097"/>
        <a:ext cx="5173063" cy="1057669"/>
      </dsp:txXfrm>
    </dsp:sp>
    <dsp:sp modelId="{BD5980AE-210A-408E-B8BB-7B6F8DC0B213}">
      <dsp:nvSpPr>
        <dsp:cNvPr id="0" name=""/>
        <dsp:cNvSpPr/>
      </dsp:nvSpPr>
      <dsp:spPr>
        <a:xfrm>
          <a:off x="1763210" y="427909"/>
          <a:ext cx="7633325" cy="27874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it-IT" sz="1800" kern="1200" dirty="0"/>
            <a:t>Il gruppo direttivo Dell’ Acqua unitamente al coordinatore  del progetto ed ai  coordinatori della Commissione Internazionalizzazione:</a:t>
          </a:r>
        </a:p>
        <a:p>
          <a:pPr marL="0" lvl="0" indent="0" algn="l" defTabSz="800100">
            <a:lnSpc>
              <a:spcPct val="90000"/>
            </a:lnSpc>
            <a:spcBef>
              <a:spcPct val="0"/>
            </a:spcBef>
            <a:spcAft>
              <a:spcPct val="35000"/>
            </a:spcAft>
            <a:buNone/>
          </a:pPr>
          <a:r>
            <a:rPr lang="it-IT" sz="1800" kern="1200" dirty="0"/>
            <a:t>• organizzeranno le mobilità, la selezione degli insegnanti e delle destinazioni, </a:t>
          </a:r>
        </a:p>
        <a:p>
          <a:pPr marL="0" lvl="0" indent="0" algn="l" defTabSz="800100">
            <a:lnSpc>
              <a:spcPct val="90000"/>
            </a:lnSpc>
            <a:spcBef>
              <a:spcPct val="0"/>
            </a:spcBef>
            <a:spcAft>
              <a:spcPct val="35000"/>
            </a:spcAft>
            <a:buNone/>
          </a:pPr>
          <a:r>
            <a:rPr lang="it-IT" sz="1800" kern="1200" dirty="0"/>
            <a:t>• progetteranno le azioni di supporto, nonché il calendario delle riunioni preparatorie e degli incontri con il resto delle istituzioni,</a:t>
          </a:r>
        </a:p>
        <a:p>
          <a:pPr marL="0" lvl="0" indent="0" algn="l" defTabSz="800100">
            <a:lnSpc>
              <a:spcPct val="90000"/>
            </a:lnSpc>
            <a:spcBef>
              <a:spcPct val="0"/>
            </a:spcBef>
            <a:spcAft>
              <a:spcPct val="35000"/>
            </a:spcAft>
            <a:buNone/>
          </a:pPr>
          <a:r>
            <a:rPr lang="it-IT" sz="1800" kern="1200" dirty="0"/>
            <a:t>• incoraggeranno e faciliteranno, sia  prima sia  dopo le mobilità,  l’interazione dei partecipanti con il resto della comunità educativa per garantire il massimo impatto nell'applicazione delle esperienze</a:t>
          </a:r>
          <a:r>
            <a:rPr lang="it-IT" sz="2000" kern="1200" dirty="0"/>
            <a:t>.</a:t>
          </a:r>
        </a:p>
      </dsp:txBody>
      <dsp:txXfrm>
        <a:off x="1763210" y="427909"/>
        <a:ext cx="7633325" cy="2787478"/>
      </dsp:txXfrm>
    </dsp:sp>
    <dsp:sp modelId="{9958A1B3-DE3F-4F99-9CAD-B17A9CBC8F1C}">
      <dsp:nvSpPr>
        <dsp:cNvPr id="0" name=""/>
        <dsp:cNvSpPr/>
      </dsp:nvSpPr>
      <dsp:spPr>
        <a:xfrm>
          <a:off x="1777928" y="3440956"/>
          <a:ext cx="7442278" cy="14595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it-IT" sz="1800" u="sng" kern="1200" dirty="0"/>
            <a:t>I </a:t>
          </a:r>
          <a:r>
            <a:rPr lang="it-IT" sz="1800" u="none" kern="1200" dirty="0"/>
            <a:t>partecipanti saranno responsabili delle questioni più pragmatiche di viaggio, alloggio, assicurazione,  che saranno illustrate  dalla DSGA  in base alle destinazioni che saranno loro assegnate</a:t>
          </a:r>
        </a:p>
        <a:p>
          <a:pPr marL="0" lvl="0" indent="0" algn="just" defTabSz="800100">
            <a:lnSpc>
              <a:spcPct val="90000"/>
            </a:lnSpc>
            <a:spcBef>
              <a:spcPct val="0"/>
            </a:spcBef>
            <a:spcAft>
              <a:spcPct val="35000"/>
            </a:spcAft>
            <a:buNone/>
          </a:pPr>
          <a:r>
            <a:rPr lang="it-IT" sz="1800" u="none" kern="1200" dirty="0"/>
            <a:t> </a:t>
          </a:r>
        </a:p>
      </dsp:txBody>
      <dsp:txXfrm>
        <a:off x="1777928" y="3440956"/>
        <a:ext cx="7442278" cy="1459531"/>
      </dsp:txXfrm>
    </dsp:sp>
    <dsp:sp modelId="{B8BCABE1-A861-468F-B2ED-C9964092CE7B}">
      <dsp:nvSpPr>
        <dsp:cNvPr id="0" name=""/>
        <dsp:cNvSpPr/>
      </dsp:nvSpPr>
      <dsp:spPr>
        <a:xfrm>
          <a:off x="1766055" y="5238889"/>
          <a:ext cx="7630480" cy="1031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it-IT" sz="1800" u="none" kern="1200" dirty="0"/>
            <a:t>Il finanziamento accordato sarà erogato in due momenti (80% e 20%) e coprirà le spese di n.10 docenti mobilità (volo, vitto, alloggio, corso, assicurazione), spese per organizzazione, coordinamento, disseminazione, materiale di propaganda</a:t>
          </a:r>
        </a:p>
      </dsp:txBody>
      <dsp:txXfrm>
        <a:off x="1766055" y="5238889"/>
        <a:ext cx="7630480" cy="10313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43B42-20B9-4129-83EE-E0B1E098472B}" type="datetimeFigureOut">
              <a:rPr lang="it-IT" smtClean="0"/>
              <a:t>04/02/2022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9A227-7FB7-4768-9A3C-768319A74E98}" type="slidenum">
              <a:rPr lang="it-IT" smtClean="0"/>
              <a:t>‹N›</a:t>
            </a:fld>
            <a:endParaRPr lang="it-IT"/>
          </a:p>
        </p:txBody>
      </p:sp>
    </p:spTree>
    <p:extLst>
      <p:ext uri="{BB962C8B-B14F-4D97-AF65-F5344CB8AC3E}">
        <p14:creationId xmlns:p14="http://schemas.microsoft.com/office/powerpoint/2010/main" val="207877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22A6BE3-2E6C-4BD8-B306-3E1EEDAD7F85}" type="slidenum">
              <a:rPr lang="it-IT" smtClean="0"/>
              <a:t>3</a:t>
            </a:fld>
            <a:endParaRPr lang="it-IT"/>
          </a:p>
        </p:txBody>
      </p:sp>
    </p:spTree>
    <p:extLst>
      <p:ext uri="{BB962C8B-B14F-4D97-AF65-F5344CB8AC3E}">
        <p14:creationId xmlns:p14="http://schemas.microsoft.com/office/powerpoint/2010/main" val="77051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239A227-7FB7-4768-9A3C-768319A74E98}" type="slidenum">
              <a:rPr lang="it-IT" smtClean="0"/>
              <a:t>10</a:t>
            </a:fld>
            <a:endParaRPr lang="it-IT"/>
          </a:p>
        </p:txBody>
      </p:sp>
    </p:spTree>
    <p:extLst>
      <p:ext uri="{BB962C8B-B14F-4D97-AF65-F5344CB8AC3E}">
        <p14:creationId xmlns:p14="http://schemas.microsoft.com/office/powerpoint/2010/main" val="83526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DD79206-F926-4519-B0D6-B43799935162}" type="datetimeFigureOut">
              <a:rPr lang="it-IT" smtClean="0"/>
              <a:t>04/02/2022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2929708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D79206-F926-4519-B0D6-B43799935162}" type="datetimeFigureOut">
              <a:rPr lang="it-IT" smtClean="0"/>
              <a:t>04/02/2022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951128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D79206-F926-4519-B0D6-B43799935162}" type="datetimeFigureOut">
              <a:rPr lang="it-IT" smtClean="0"/>
              <a:t>04/02/2022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2156692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D79206-F926-4519-B0D6-B43799935162}" type="datetimeFigureOut">
              <a:rPr lang="it-IT" smtClean="0"/>
              <a:t>04/02/2022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537121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DD79206-F926-4519-B0D6-B43799935162}" type="datetimeFigureOut">
              <a:rPr lang="it-IT" smtClean="0"/>
              <a:t>04/02/2022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394869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D79206-F926-4519-B0D6-B43799935162}" type="datetimeFigureOut">
              <a:rPr lang="it-IT" smtClean="0"/>
              <a:t>04/02/2022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1866236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D79206-F926-4519-B0D6-B43799935162}" type="datetimeFigureOut">
              <a:rPr lang="it-IT" smtClean="0"/>
              <a:t>04/02/2022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543602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DD79206-F926-4519-B0D6-B43799935162}" type="datetimeFigureOut">
              <a:rPr lang="it-IT" smtClean="0"/>
              <a:t>04/02/2022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3548251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D79206-F926-4519-B0D6-B43799935162}" type="datetimeFigureOut">
              <a:rPr lang="it-IT" smtClean="0"/>
              <a:t>04/02/2022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1632481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D79206-F926-4519-B0D6-B43799935162}" type="datetimeFigureOut">
              <a:rPr lang="it-IT" smtClean="0"/>
              <a:t>04/02/2022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1374258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DD79206-F926-4519-B0D6-B43799935162}" type="datetimeFigureOut">
              <a:rPr lang="it-IT" smtClean="0"/>
              <a:t>04/02/2022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772AF5-88CF-4CBE-BAEE-7AC4BD615602}" type="slidenum">
              <a:rPr lang="it-IT" smtClean="0"/>
              <a:t>‹N›</a:t>
            </a:fld>
            <a:endParaRPr lang="it-IT"/>
          </a:p>
        </p:txBody>
      </p:sp>
    </p:spTree>
    <p:extLst>
      <p:ext uri="{BB962C8B-B14F-4D97-AF65-F5344CB8AC3E}">
        <p14:creationId xmlns:p14="http://schemas.microsoft.com/office/powerpoint/2010/main" val="4183776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79206-F926-4519-B0D6-B43799935162}" type="datetimeFigureOut">
              <a:rPr lang="it-IT" smtClean="0"/>
              <a:t>04/02/2022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72AF5-88CF-4CBE-BAEE-7AC4BD615602}" type="slidenum">
              <a:rPr lang="it-IT" smtClean="0"/>
              <a:t>‹N›</a:t>
            </a:fld>
            <a:endParaRPr lang="it-IT"/>
          </a:p>
        </p:txBody>
      </p:sp>
    </p:spTree>
    <p:extLst>
      <p:ext uri="{BB962C8B-B14F-4D97-AF65-F5344CB8AC3E}">
        <p14:creationId xmlns:p14="http://schemas.microsoft.com/office/powerpoint/2010/main" val="75587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823572" y="234473"/>
            <a:ext cx="7560263" cy="836712"/>
          </a:xfrm>
        </p:spPr>
        <p:txBody>
          <a:bodyPr>
            <a:normAutofit/>
          </a:bodyPr>
          <a:lstStyle/>
          <a:p>
            <a:pPr>
              <a:spcBef>
                <a:spcPct val="20000"/>
              </a:spcBef>
            </a:pPr>
            <a:r>
              <a:rPr lang="it-IT" sz="2400" b="1" dirty="0">
                <a:solidFill>
                  <a:srgbClr val="0043C8"/>
                </a:solidFill>
                <a:latin typeface="Times New Roman" panose="02020603050405020304" pitchFamily="18" charset="0"/>
                <a:ea typeface="+mn-ea"/>
                <a:cs typeface="Times New Roman" panose="02020603050405020304" pitchFamily="18" charset="0"/>
              </a:rPr>
              <a:t>Erasmus plus K1    </a:t>
            </a:r>
            <a:br>
              <a:rPr lang="it-IT" sz="2400" b="1" dirty="0">
                <a:solidFill>
                  <a:srgbClr val="0043C8"/>
                </a:solidFill>
                <a:latin typeface="Times New Roman" panose="02020603050405020304" pitchFamily="18" charset="0"/>
                <a:ea typeface="+mn-ea"/>
                <a:cs typeface="Times New Roman" panose="02020603050405020304" pitchFamily="18" charset="0"/>
              </a:rPr>
            </a:br>
            <a:r>
              <a:rPr lang="en-US" sz="2400" b="1" dirty="0">
                <a:solidFill>
                  <a:srgbClr val="0043C8"/>
                </a:solidFill>
                <a:latin typeface="Times New Roman" panose="02020603050405020304" pitchFamily="18" charset="0"/>
                <a:ea typeface="+mn-ea"/>
                <a:cs typeface="Times New Roman" panose="02020603050405020304" pitchFamily="18" charset="0"/>
              </a:rPr>
              <a:t>School education staff mobility</a:t>
            </a:r>
            <a:endParaRPr lang="it-IT" sz="2400" b="1" dirty="0">
              <a:solidFill>
                <a:srgbClr val="0043C8"/>
              </a:solidFill>
              <a:latin typeface="Times New Roman" panose="02020603050405020304" pitchFamily="18" charset="0"/>
              <a:ea typeface="+mn-ea"/>
              <a:cs typeface="Times New Roman" panose="02020603050405020304" pitchFamily="18" charset="0"/>
            </a:endParaRPr>
          </a:p>
        </p:txBody>
      </p:sp>
      <p:sp>
        <p:nvSpPr>
          <p:cNvPr id="3" name="Sottotitolo 2"/>
          <p:cNvSpPr>
            <a:spLocks noGrp="1"/>
          </p:cNvSpPr>
          <p:nvPr>
            <p:ph type="subTitle" idx="1"/>
          </p:nvPr>
        </p:nvSpPr>
        <p:spPr>
          <a:xfrm>
            <a:off x="748465" y="1700808"/>
            <a:ext cx="7457697" cy="1235788"/>
          </a:xfrm>
        </p:spPr>
        <p:txBody>
          <a:bodyPr>
            <a:normAutofit fontScale="55000" lnSpcReduction="20000"/>
          </a:bodyPr>
          <a:lstStyle/>
          <a:p>
            <a:r>
              <a:rPr lang="it-IT" sz="6700" b="1" dirty="0">
                <a:solidFill>
                  <a:srgbClr val="FF0000"/>
                </a:solidFill>
                <a:latin typeface="Times New Roman" panose="02020603050405020304" pitchFamily="18" charset="0"/>
                <a:cs typeface="Times New Roman" panose="02020603050405020304" pitchFamily="18" charset="0"/>
              </a:rPr>
              <a:t>Global </a:t>
            </a:r>
            <a:r>
              <a:rPr lang="it-IT" sz="6700" b="1" dirty="0" err="1">
                <a:solidFill>
                  <a:srgbClr val="FF0000"/>
                </a:solidFill>
                <a:latin typeface="Times New Roman" panose="02020603050405020304" pitchFamily="18" charset="0"/>
                <a:cs typeface="Times New Roman" panose="02020603050405020304" pitchFamily="18" charset="0"/>
              </a:rPr>
              <a:t>goals</a:t>
            </a:r>
            <a:r>
              <a:rPr lang="it-IT" sz="6700" b="1" dirty="0">
                <a:solidFill>
                  <a:srgbClr val="FF0000"/>
                </a:solidFill>
                <a:latin typeface="Times New Roman" panose="02020603050405020304" pitchFamily="18" charset="0"/>
                <a:cs typeface="Times New Roman" panose="02020603050405020304" pitchFamily="18" charset="0"/>
              </a:rPr>
              <a:t> and </a:t>
            </a:r>
            <a:r>
              <a:rPr lang="it-IT" sz="6700" b="1" dirty="0" err="1">
                <a:solidFill>
                  <a:srgbClr val="FF0000"/>
                </a:solidFill>
                <a:latin typeface="Times New Roman" panose="02020603050405020304" pitchFamily="18" charset="0"/>
                <a:cs typeface="Times New Roman" panose="02020603050405020304" pitchFamily="18" charset="0"/>
              </a:rPr>
              <a:t>teaching</a:t>
            </a:r>
            <a:r>
              <a:rPr lang="it-IT" sz="6700" b="1" dirty="0">
                <a:solidFill>
                  <a:srgbClr val="FF0000"/>
                </a:solidFill>
                <a:latin typeface="Times New Roman" panose="02020603050405020304" pitchFamily="18" charset="0"/>
                <a:cs typeface="Times New Roman" panose="02020603050405020304" pitchFamily="18" charset="0"/>
              </a:rPr>
              <a:t> </a:t>
            </a:r>
            <a:r>
              <a:rPr lang="it-IT" sz="6700" b="1" dirty="0" err="1">
                <a:solidFill>
                  <a:srgbClr val="FF0000"/>
                </a:solidFill>
                <a:latin typeface="Times New Roman" panose="02020603050405020304" pitchFamily="18" charset="0"/>
                <a:cs typeface="Times New Roman" panose="02020603050405020304" pitchFamily="18" charset="0"/>
              </a:rPr>
              <a:t>strategies</a:t>
            </a:r>
            <a:br>
              <a:rPr lang="it-IT" sz="2800" b="1" dirty="0">
                <a:solidFill>
                  <a:srgbClr val="003192"/>
                </a:solidFill>
                <a:latin typeface="Times New Roman" panose="02020603050405020304" pitchFamily="18" charset="0"/>
                <a:cs typeface="Times New Roman" panose="02020603050405020304" pitchFamily="18" charset="0"/>
              </a:rPr>
            </a:br>
            <a:br>
              <a:rPr lang="it-IT" sz="2800" b="1" dirty="0">
                <a:solidFill>
                  <a:srgbClr val="002060"/>
                </a:solidFill>
                <a:latin typeface="Times New Roman" panose="02020603050405020304" pitchFamily="18" charset="0"/>
                <a:cs typeface="Times New Roman" panose="02020603050405020304" pitchFamily="18" charset="0"/>
              </a:rPr>
            </a:br>
            <a:endParaRPr lang="it-IT" sz="2800" b="1" dirty="0">
              <a:solidFill>
                <a:srgbClr val="003192"/>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6" y="-12500"/>
            <a:ext cx="2123728" cy="1055074"/>
          </a:xfrm>
          <a:prstGeom prst="rect">
            <a:avLst/>
          </a:prstGeom>
        </p:spPr>
      </p:pic>
      <p:sp>
        <p:nvSpPr>
          <p:cNvPr id="8" name="Text Box 11"/>
          <p:cNvSpPr txBox="1">
            <a:spLocks noChangeArrowheads="1"/>
          </p:cNvSpPr>
          <p:nvPr/>
        </p:nvSpPr>
        <p:spPr bwMode="auto">
          <a:xfrm>
            <a:off x="7353675" y="6104948"/>
            <a:ext cx="1704975" cy="487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it-IT" sz="1100" b="1" u="none" strike="noStrike" cap="none" normalizeH="0" baseline="0" dirty="0" err="1">
                <a:ln>
                  <a:noFill/>
                </a:ln>
                <a:solidFill>
                  <a:srgbClr val="003192"/>
                </a:solidFill>
                <a:effectLst/>
                <a:latin typeface="Calibri" pitchFamily="34" charset="0"/>
                <a:ea typeface="Calibri" pitchFamily="34" charset="0"/>
                <a:cs typeface="Times New Roman" pitchFamily="18" charset="0"/>
              </a:rPr>
              <a:t>Legnano</a:t>
            </a:r>
            <a:r>
              <a:rPr kumimoji="0" lang="en-US" altLang="it-IT" sz="1100" b="1" u="none" strike="noStrike" cap="none" normalizeH="0" baseline="0" dirty="0">
                <a:ln>
                  <a:noFill/>
                </a:ln>
                <a:solidFill>
                  <a:srgbClr val="003192"/>
                </a:solidFill>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it-IT" sz="1100" b="1" u="none" strike="noStrike" cap="none" normalizeH="0" baseline="0" dirty="0">
                <a:ln>
                  <a:noFill/>
                </a:ln>
                <a:solidFill>
                  <a:srgbClr val="FF0000"/>
                </a:solidFill>
                <a:effectLst/>
                <a:latin typeface="Calibri" pitchFamily="34" charset="0"/>
                <a:ea typeface="Calibri" pitchFamily="34" charset="0"/>
                <a:cs typeface="Times New Roman" pitchFamily="18" charset="0"/>
              </a:rPr>
              <a:t>01 </a:t>
            </a:r>
            <a:r>
              <a:rPr kumimoji="0" lang="en-US" altLang="it-IT" sz="1100" b="1" u="none" strike="noStrike" cap="none" normalizeH="0" dirty="0" err="1">
                <a:ln>
                  <a:noFill/>
                </a:ln>
                <a:solidFill>
                  <a:srgbClr val="FF0000"/>
                </a:solidFill>
                <a:effectLst/>
                <a:latin typeface="Calibri" pitchFamily="34" charset="0"/>
                <a:ea typeface="Calibri" pitchFamily="34" charset="0"/>
                <a:cs typeface="Times New Roman" pitchFamily="18" charset="0"/>
              </a:rPr>
              <a:t>Settembre</a:t>
            </a:r>
            <a:r>
              <a:rPr kumimoji="0" lang="en-US" altLang="it-IT" sz="1100" b="1" u="none" strike="noStrike" cap="none" normalizeH="0" dirty="0">
                <a:ln>
                  <a:noFill/>
                </a:ln>
                <a:solidFill>
                  <a:srgbClr val="FF0000"/>
                </a:solidFill>
                <a:effectLst/>
                <a:latin typeface="Calibri" pitchFamily="34" charset="0"/>
                <a:ea typeface="Calibri" pitchFamily="34" charset="0"/>
                <a:cs typeface="Times New Roman" pitchFamily="18" charset="0"/>
              </a:rPr>
              <a:t> </a:t>
            </a:r>
            <a:r>
              <a:rPr kumimoji="0" lang="en-US" altLang="it-IT" sz="1100" b="1" u="none" strike="noStrike" cap="none" normalizeH="0" baseline="0" dirty="0">
                <a:ln>
                  <a:noFill/>
                </a:ln>
                <a:solidFill>
                  <a:srgbClr val="FF0000"/>
                </a:solidFill>
                <a:effectLst/>
                <a:latin typeface="Calibri" pitchFamily="34" charset="0"/>
                <a:ea typeface="Calibri" pitchFamily="34" charset="0"/>
                <a:cs typeface="Times New Roman" pitchFamily="18" charset="0"/>
              </a:rPr>
              <a:t>2020</a:t>
            </a:r>
          </a:p>
        </p:txBody>
      </p:sp>
      <p:pic>
        <p:nvPicPr>
          <p:cNvPr id="2061" name="Immag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6132730"/>
            <a:ext cx="18923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magin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89" y="5855604"/>
            <a:ext cx="986053" cy="98605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
          <p:cNvSpPr>
            <a:spLocks noChangeArrowheads="1"/>
          </p:cNvSpPr>
          <p:nvPr/>
        </p:nvSpPr>
        <p:spPr bwMode="auto">
          <a:xfrm>
            <a:off x="1241425" y="383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3" name="Rectangle 20"/>
          <p:cNvSpPr>
            <a:spLocks noChangeArrowheads="1"/>
          </p:cNvSpPr>
          <p:nvPr/>
        </p:nvSpPr>
        <p:spPr bwMode="auto">
          <a:xfrm>
            <a:off x="1241425" y="549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2243" y="5817709"/>
            <a:ext cx="1620837"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4" name="Im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939" y="2755919"/>
            <a:ext cx="4353860" cy="2274892"/>
          </a:xfrm>
          <a:prstGeom prst="rect">
            <a:avLst/>
          </a:prstGeom>
          <a:ln>
            <a:noFill/>
          </a:ln>
          <a:effectLst>
            <a:softEdge rad="112500"/>
          </a:effectLst>
        </p:spPr>
      </p:pic>
      <p:sp>
        <p:nvSpPr>
          <p:cNvPr id="7" name="Rettangolo 6"/>
          <p:cNvSpPr/>
          <p:nvPr/>
        </p:nvSpPr>
        <p:spPr>
          <a:xfrm>
            <a:off x="584115" y="2755919"/>
            <a:ext cx="4086824" cy="2031325"/>
          </a:xfrm>
          <a:prstGeom prst="rect">
            <a:avLst/>
          </a:prstGeom>
        </p:spPr>
        <p:txBody>
          <a:bodyPr wrap="none">
            <a:spAutoFit/>
          </a:bodyPr>
          <a:lstStyle/>
          <a:p>
            <a:r>
              <a:rPr lang="it-IT" b="1" dirty="0">
                <a:solidFill>
                  <a:srgbClr val="002060"/>
                </a:solidFill>
              </a:rPr>
              <a:t>10 mobilità di insegnanti (due per paese)</a:t>
            </a:r>
          </a:p>
          <a:p>
            <a:r>
              <a:rPr lang="it-IT" b="1" dirty="0">
                <a:solidFill>
                  <a:srgbClr val="002060"/>
                </a:solidFill>
              </a:rPr>
              <a:t> in </a:t>
            </a:r>
          </a:p>
          <a:p>
            <a:pPr marL="285750" indent="-285750">
              <a:buFont typeface="Arial" panose="020B0604020202020204" pitchFamily="34" charset="0"/>
              <a:buChar char="•"/>
            </a:pPr>
            <a:r>
              <a:rPr lang="it-IT" b="1" dirty="0">
                <a:solidFill>
                  <a:srgbClr val="002060"/>
                </a:solidFill>
              </a:rPr>
              <a:t>Svezia</a:t>
            </a:r>
          </a:p>
          <a:p>
            <a:pPr marL="285750" indent="-285750">
              <a:buFont typeface="Arial" panose="020B0604020202020204" pitchFamily="34" charset="0"/>
              <a:buChar char="•"/>
            </a:pPr>
            <a:r>
              <a:rPr lang="it-IT" b="1" dirty="0">
                <a:solidFill>
                  <a:srgbClr val="002060"/>
                </a:solidFill>
              </a:rPr>
              <a:t>Finlandia</a:t>
            </a:r>
          </a:p>
          <a:p>
            <a:pPr marL="285750" indent="-285750">
              <a:buFont typeface="Arial" panose="020B0604020202020204" pitchFamily="34" charset="0"/>
              <a:buChar char="•"/>
            </a:pPr>
            <a:r>
              <a:rPr lang="it-IT" b="1" dirty="0">
                <a:solidFill>
                  <a:srgbClr val="002060"/>
                </a:solidFill>
              </a:rPr>
              <a:t>Estonia</a:t>
            </a:r>
          </a:p>
          <a:p>
            <a:pPr marL="285750" indent="-285750">
              <a:buFont typeface="Arial" panose="020B0604020202020204" pitchFamily="34" charset="0"/>
              <a:buChar char="•"/>
            </a:pPr>
            <a:r>
              <a:rPr lang="it-IT" b="1" dirty="0">
                <a:solidFill>
                  <a:srgbClr val="002060"/>
                </a:solidFill>
              </a:rPr>
              <a:t>Irlanda</a:t>
            </a:r>
          </a:p>
          <a:p>
            <a:pPr marL="285750" indent="-285750">
              <a:buFont typeface="Arial" panose="020B0604020202020204" pitchFamily="34" charset="0"/>
              <a:buChar char="•"/>
            </a:pPr>
            <a:r>
              <a:rPr lang="it-IT" b="1" dirty="0">
                <a:solidFill>
                  <a:srgbClr val="002060"/>
                </a:solidFill>
              </a:rPr>
              <a:t>Islanda</a:t>
            </a:r>
            <a:endParaRPr lang="it-IT" dirty="0"/>
          </a:p>
        </p:txBody>
      </p:sp>
      <p:pic>
        <p:nvPicPr>
          <p:cNvPr id="9" name="Picture 2" descr="Visualizza immagine di 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5373216"/>
            <a:ext cx="1152128" cy="106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013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lstStyle/>
          <a:p>
            <a:r>
              <a:rPr lang="it-IT" dirty="0">
                <a:solidFill>
                  <a:srgbClr val="FF0000"/>
                </a:solidFill>
              </a:rPr>
              <a:t>OUTCOMES</a:t>
            </a:r>
          </a:p>
        </p:txBody>
      </p:sp>
      <p:sp>
        <p:nvSpPr>
          <p:cNvPr id="3" name="Segnaposto contenuto 2"/>
          <p:cNvSpPr>
            <a:spLocks noGrp="1"/>
          </p:cNvSpPr>
          <p:nvPr>
            <p:ph idx="1"/>
          </p:nvPr>
        </p:nvSpPr>
        <p:spPr>
          <a:xfrm>
            <a:off x="179512" y="1124744"/>
            <a:ext cx="8640960" cy="5400600"/>
          </a:xfrm>
        </p:spPr>
        <p:txBody>
          <a:bodyPr>
            <a:noAutofit/>
          </a:bodyPr>
          <a:lstStyle/>
          <a:p>
            <a:pPr marL="0" indent="0">
              <a:buNone/>
            </a:pPr>
            <a:r>
              <a:rPr lang="it-IT" sz="1600" dirty="0">
                <a:solidFill>
                  <a:srgbClr val="003192"/>
                </a:solidFill>
              </a:rPr>
              <a:t>Durante la mobilità tutti i docenti dovranno produrre</a:t>
            </a:r>
          </a:p>
          <a:p>
            <a:pPr marL="0" indent="0">
              <a:buNone/>
            </a:pPr>
            <a:r>
              <a:rPr lang="it-IT" sz="1600" dirty="0">
                <a:solidFill>
                  <a:srgbClr val="003192"/>
                </a:solidFill>
              </a:rPr>
              <a:t>• un dossier in cui raccoglieranno tutte le informazioni e i materiali relativi ai metodi di</a:t>
            </a:r>
          </a:p>
          <a:p>
            <a:pPr marL="0" indent="0">
              <a:buNone/>
            </a:pPr>
            <a:r>
              <a:rPr lang="it-IT" sz="1600" dirty="0">
                <a:solidFill>
                  <a:srgbClr val="003192"/>
                </a:solidFill>
              </a:rPr>
              <a:t>insegnamento/apprendimento innovativi e all’utilizzo della didattica digitale peculiari di ciascuna</a:t>
            </a:r>
          </a:p>
          <a:p>
            <a:pPr marL="0" indent="0">
              <a:buNone/>
            </a:pPr>
            <a:r>
              <a:rPr lang="it-IT" sz="1600" dirty="0">
                <a:solidFill>
                  <a:srgbClr val="003192"/>
                </a:solidFill>
              </a:rPr>
              <a:t>scuola visitata;</a:t>
            </a:r>
          </a:p>
          <a:p>
            <a:pPr marL="0" indent="0">
              <a:buNone/>
            </a:pPr>
            <a:r>
              <a:rPr lang="it-IT" sz="1600" dirty="0">
                <a:solidFill>
                  <a:srgbClr val="003192"/>
                </a:solidFill>
              </a:rPr>
              <a:t>• dei video (2/3min.) in cui le scuole visitate vengono presentate nelle loro caratteristiche;</a:t>
            </a:r>
          </a:p>
          <a:p>
            <a:pPr marL="0" indent="0">
              <a:buNone/>
            </a:pPr>
            <a:r>
              <a:rPr lang="it-IT" sz="1600" dirty="0">
                <a:solidFill>
                  <a:srgbClr val="003192"/>
                </a:solidFill>
              </a:rPr>
              <a:t>• videoriprese delle attività in classe;</a:t>
            </a:r>
          </a:p>
          <a:p>
            <a:pPr marL="0" indent="0">
              <a:buNone/>
            </a:pPr>
            <a:r>
              <a:rPr lang="it-IT" sz="1600" dirty="0">
                <a:solidFill>
                  <a:srgbClr val="003192"/>
                </a:solidFill>
              </a:rPr>
              <a:t>• delle interviste (2/3min.) sia a studenti sia a docenti sui processi di apprendimento /insegnamento;</a:t>
            </a:r>
          </a:p>
          <a:p>
            <a:pPr marL="0" indent="0">
              <a:buNone/>
            </a:pPr>
            <a:r>
              <a:rPr lang="it-IT" sz="1600" dirty="0">
                <a:solidFill>
                  <a:srgbClr val="003192"/>
                </a:solidFill>
              </a:rPr>
              <a:t>• un </a:t>
            </a:r>
            <a:r>
              <a:rPr lang="it-IT" sz="1600" dirty="0" err="1">
                <a:solidFill>
                  <a:srgbClr val="003192"/>
                </a:solidFill>
              </a:rPr>
              <a:t>ebook</a:t>
            </a:r>
            <a:r>
              <a:rPr lang="it-IT" sz="1600" dirty="0">
                <a:solidFill>
                  <a:srgbClr val="003192"/>
                </a:solidFill>
              </a:rPr>
              <a:t> o ipertesto con fotografie rappresentanti i diversi momenti di vita scolastica con una particolare attenzione all’organizzazione di spazi e arredi.</a:t>
            </a:r>
          </a:p>
          <a:p>
            <a:pPr marL="0" indent="0">
              <a:buNone/>
            </a:pPr>
            <a:r>
              <a:rPr lang="it-IT" sz="1600" dirty="0">
                <a:solidFill>
                  <a:srgbClr val="003192"/>
                </a:solidFill>
              </a:rPr>
              <a:t>Successivamente ad una fase di confronto tra tutti i docenti che hanno partecipato alle mobilità</a:t>
            </a:r>
          </a:p>
          <a:p>
            <a:pPr marL="0" indent="0">
              <a:buNone/>
            </a:pPr>
            <a:r>
              <a:rPr lang="it-IT" sz="1600" dirty="0">
                <a:solidFill>
                  <a:srgbClr val="003192"/>
                </a:solidFill>
              </a:rPr>
              <a:t>verranno creati congiuntamente:</a:t>
            </a:r>
          </a:p>
          <a:p>
            <a:pPr marL="0" indent="0">
              <a:buNone/>
            </a:pPr>
            <a:r>
              <a:rPr lang="it-IT" sz="1600" dirty="0">
                <a:solidFill>
                  <a:srgbClr val="003192"/>
                </a:solidFill>
              </a:rPr>
              <a:t>• dei modelli di lezioni in cui si potranno mettere in pratica gli aspetti innovativi (che verranno poi</a:t>
            </a:r>
          </a:p>
          <a:p>
            <a:pPr marL="0" indent="0">
              <a:buNone/>
            </a:pPr>
            <a:r>
              <a:rPr lang="it-IT" sz="1600" dirty="0">
                <a:solidFill>
                  <a:srgbClr val="003192"/>
                </a:solidFill>
              </a:rPr>
              <a:t>presentati ai colleghi nella fase di disseminazione)</a:t>
            </a:r>
          </a:p>
          <a:p>
            <a:pPr marL="0" indent="0">
              <a:buNone/>
            </a:pPr>
            <a:r>
              <a:rPr lang="it-IT" sz="1600" dirty="0">
                <a:solidFill>
                  <a:srgbClr val="003192"/>
                </a:solidFill>
              </a:rPr>
              <a:t>• un dossier contenente informazioni sull’utilizzo di spazi e tempi;</a:t>
            </a:r>
          </a:p>
          <a:p>
            <a:pPr marL="0" indent="0">
              <a:buNone/>
            </a:pPr>
            <a:r>
              <a:rPr lang="it-IT" sz="1600" dirty="0">
                <a:solidFill>
                  <a:srgbClr val="003192"/>
                </a:solidFill>
              </a:rPr>
              <a:t>• verrà organizzato un </a:t>
            </a:r>
            <a:r>
              <a:rPr lang="it-IT" sz="1600" dirty="0" err="1">
                <a:solidFill>
                  <a:srgbClr val="003192"/>
                </a:solidFill>
              </a:rPr>
              <a:t>project</a:t>
            </a:r>
            <a:r>
              <a:rPr lang="it-IT" sz="1600" dirty="0">
                <a:solidFill>
                  <a:srgbClr val="003192"/>
                </a:solidFill>
              </a:rPr>
              <a:t> corner negli spazi comuni della scuola dal titolo “Learning in Europe” in cui ogni due settimane sarà presentata una scuola con una esibizione fotografica e dei poster con </a:t>
            </a:r>
            <a:r>
              <a:rPr lang="it-IT" sz="1600" dirty="0" err="1">
                <a:solidFill>
                  <a:srgbClr val="003192"/>
                </a:solidFill>
              </a:rPr>
              <a:t>qrcode</a:t>
            </a:r>
            <a:r>
              <a:rPr lang="it-IT" sz="1600" dirty="0">
                <a:solidFill>
                  <a:srgbClr val="003192"/>
                </a:solidFill>
              </a:rPr>
              <a:t> fruibili anche dagli studenti per collegarsi ai video girati dai docenti. Vi saranno anche dei </a:t>
            </a:r>
            <a:r>
              <a:rPr lang="it-IT" sz="1600" dirty="0" err="1">
                <a:solidFill>
                  <a:srgbClr val="003192"/>
                </a:solidFill>
              </a:rPr>
              <a:t>qrcode</a:t>
            </a:r>
            <a:r>
              <a:rPr lang="it-IT" sz="1600" dirty="0">
                <a:solidFill>
                  <a:srgbClr val="003192"/>
                </a:solidFill>
              </a:rPr>
              <a:t> collegati a dei questionari creati con </a:t>
            </a:r>
            <a:r>
              <a:rPr lang="it-IT" sz="1600" dirty="0" err="1">
                <a:solidFill>
                  <a:srgbClr val="003192"/>
                </a:solidFill>
              </a:rPr>
              <a:t>google</a:t>
            </a:r>
            <a:r>
              <a:rPr lang="it-IT" sz="1600" dirty="0">
                <a:solidFill>
                  <a:srgbClr val="003192"/>
                </a:solidFill>
              </a:rPr>
              <a:t> </a:t>
            </a:r>
            <a:r>
              <a:rPr lang="it-IT" sz="1600" dirty="0" err="1">
                <a:solidFill>
                  <a:srgbClr val="003192"/>
                </a:solidFill>
              </a:rPr>
              <a:t>form</a:t>
            </a:r>
            <a:r>
              <a:rPr lang="it-IT" sz="1600" dirty="0">
                <a:solidFill>
                  <a:srgbClr val="003192"/>
                </a:solidFill>
              </a:rPr>
              <a:t> per ottenere utili  feedback sia da parte di studenti sia adulti.</a:t>
            </a:r>
          </a:p>
        </p:txBody>
      </p:sp>
    </p:spTree>
    <p:extLst>
      <p:ext uri="{BB962C8B-B14F-4D97-AF65-F5344CB8AC3E}">
        <p14:creationId xmlns:p14="http://schemas.microsoft.com/office/powerpoint/2010/main" val="1974932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solidFill>
                  <a:srgbClr val="FF0000"/>
                </a:solidFill>
              </a:rPr>
            </a:br>
            <a:r>
              <a:rPr lang="it-IT" dirty="0">
                <a:solidFill>
                  <a:srgbClr val="FF0000"/>
                </a:solidFill>
              </a:rPr>
              <a:t>Per quanto riguarda i partecipanti il progetto mira a:</a:t>
            </a:r>
            <a:br>
              <a:rPr lang="it-IT" dirty="0">
                <a:solidFill>
                  <a:srgbClr val="003192"/>
                </a:solidFill>
              </a:rPr>
            </a:br>
            <a:endParaRPr lang="it-IT" dirty="0"/>
          </a:p>
        </p:txBody>
      </p:sp>
      <p:sp>
        <p:nvSpPr>
          <p:cNvPr id="3" name="Segnaposto contenuto 2"/>
          <p:cNvSpPr>
            <a:spLocks noGrp="1"/>
          </p:cNvSpPr>
          <p:nvPr>
            <p:ph idx="1"/>
          </p:nvPr>
        </p:nvSpPr>
        <p:spPr>
          <a:xfrm>
            <a:off x="179512" y="1600200"/>
            <a:ext cx="8856984" cy="4709120"/>
          </a:xfrm>
        </p:spPr>
        <p:txBody>
          <a:bodyPr>
            <a:noAutofit/>
          </a:bodyPr>
          <a:lstStyle/>
          <a:p>
            <a:pPr marL="0" indent="0">
              <a:buNone/>
            </a:pPr>
            <a:r>
              <a:rPr lang="it-IT" sz="1800" dirty="0">
                <a:solidFill>
                  <a:srgbClr val="003192"/>
                </a:solidFill>
              </a:rPr>
              <a:t>• promuovere il dibattito sulle competenze chiave per i cittadini del 21 ° secolo,</a:t>
            </a:r>
          </a:p>
          <a:p>
            <a:pPr marL="0" indent="0">
              <a:buNone/>
            </a:pPr>
            <a:r>
              <a:rPr lang="it-IT" sz="1800" dirty="0">
                <a:solidFill>
                  <a:srgbClr val="003192"/>
                </a:solidFill>
              </a:rPr>
              <a:t>• fornire strumenti di riflessione e miglioramento delle metodologie didattiche;</a:t>
            </a:r>
          </a:p>
          <a:p>
            <a:pPr marL="0" indent="0">
              <a:buNone/>
            </a:pPr>
            <a:r>
              <a:rPr lang="it-IT" sz="1800" dirty="0">
                <a:solidFill>
                  <a:srgbClr val="003192"/>
                </a:solidFill>
              </a:rPr>
              <a:t>• fornire ai docenti gli strumenti per facilitare l’applicazione di nuove e innovative strategie  per una didattica di qualità nel nostro istituto e nella comunità educativa in generale;</a:t>
            </a:r>
          </a:p>
          <a:p>
            <a:pPr marL="0" indent="0">
              <a:buNone/>
            </a:pPr>
            <a:r>
              <a:rPr lang="it-IT" sz="1800" dirty="0">
                <a:solidFill>
                  <a:srgbClr val="003192"/>
                </a:solidFill>
              </a:rPr>
              <a:t>• fornire loro strumenti per facilitare l'acquisizione di competenze inerenti i diversi aspetti delle metodologie innovative e della didattica multimediale;</a:t>
            </a:r>
          </a:p>
          <a:p>
            <a:pPr marL="0" indent="0">
              <a:buNone/>
            </a:pPr>
            <a:r>
              <a:rPr lang="it-IT" sz="1800" dirty="0">
                <a:solidFill>
                  <a:srgbClr val="003192"/>
                </a:solidFill>
              </a:rPr>
              <a:t>• fornire loro strumenti per migliorare le loro</a:t>
            </a:r>
          </a:p>
          <a:p>
            <a:pPr marL="0" indent="0">
              <a:buNone/>
            </a:pPr>
            <a:r>
              <a:rPr lang="it-IT" sz="1800" dirty="0">
                <a:solidFill>
                  <a:srgbClr val="003192"/>
                </a:solidFill>
              </a:rPr>
              <a:t>competenze inerenti il rapporto docente/studente </a:t>
            </a:r>
          </a:p>
          <a:p>
            <a:pPr marL="0" indent="0">
              <a:buNone/>
            </a:pPr>
            <a:r>
              <a:rPr lang="it-IT" sz="1800" dirty="0">
                <a:solidFill>
                  <a:srgbClr val="003192"/>
                </a:solidFill>
              </a:rPr>
              <a:t>e scuola/società;</a:t>
            </a:r>
          </a:p>
          <a:p>
            <a:pPr marL="0" indent="0">
              <a:buNone/>
            </a:pPr>
            <a:r>
              <a:rPr lang="it-IT" sz="1800" dirty="0">
                <a:solidFill>
                  <a:srgbClr val="003192"/>
                </a:solidFill>
              </a:rPr>
              <a:t>• fornire loro strumenti per attuare modalità di </a:t>
            </a:r>
          </a:p>
          <a:p>
            <a:pPr marL="0" indent="0">
              <a:buNone/>
            </a:pPr>
            <a:r>
              <a:rPr lang="it-IT" sz="1800" dirty="0">
                <a:solidFill>
                  <a:srgbClr val="003192"/>
                </a:solidFill>
              </a:rPr>
              <a:t>apprendimento flessibili che colleghino la formazione </a:t>
            </a:r>
          </a:p>
          <a:p>
            <a:pPr marL="0" indent="0">
              <a:buNone/>
            </a:pPr>
            <a:r>
              <a:rPr lang="it-IT" sz="1800" dirty="0">
                <a:solidFill>
                  <a:srgbClr val="003192"/>
                </a:solidFill>
              </a:rPr>
              <a:t>in aula con l'esperienza pratica;</a:t>
            </a:r>
          </a:p>
          <a:p>
            <a:pPr marL="0" indent="0">
              <a:buNone/>
            </a:pPr>
            <a:r>
              <a:rPr lang="it-IT" sz="1800" dirty="0">
                <a:solidFill>
                  <a:srgbClr val="003192"/>
                </a:solidFill>
              </a:rPr>
              <a:t>• fornire strumenti per migliorare ed ampliare</a:t>
            </a:r>
          </a:p>
          <a:p>
            <a:pPr marL="0" indent="0">
              <a:buNone/>
            </a:pPr>
            <a:r>
              <a:rPr lang="it-IT" sz="1800" dirty="0">
                <a:solidFill>
                  <a:srgbClr val="003192"/>
                </a:solidFill>
              </a:rPr>
              <a:t> la rete di collaborazione con la realtà dei sistemi scolastici europei</a:t>
            </a:r>
          </a:p>
        </p:txBody>
      </p:sp>
      <p:pic>
        <p:nvPicPr>
          <p:cNvPr id="4" name="Immagine 3">
            <a:extLst>
              <a:ext uri="{FF2B5EF4-FFF2-40B4-BE49-F238E27FC236}">
                <a16:creationId xmlns:a16="http://schemas.microsoft.com/office/drawing/2014/main" id="{5D170CC2-4D12-4F89-81EC-F029BC13465A}"/>
              </a:ext>
            </a:extLst>
          </p:cNvPr>
          <p:cNvPicPr>
            <a:picLocks noChangeAspect="1"/>
          </p:cNvPicPr>
          <p:nvPr/>
        </p:nvPicPr>
        <p:blipFill>
          <a:blip r:embed="rId2"/>
          <a:stretch>
            <a:fillRect/>
          </a:stretch>
        </p:blipFill>
        <p:spPr>
          <a:xfrm>
            <a:off x="5364088" y="3501008"/>
            <a:ext cx="3528392" cy="2350452"/>
          </a:xfrm>
          <a:prstGeom prst="rect">
            <a:avLst/>
          </a:prstGeom>
          <a:ln>
            <a:noFill/>
          </a:ln>
          <a:effectLst>
            <a:softEdge rad="112500"/>
          </a:effectLst>
        </p:spPr>
      </p:pic>
    </p:spTree>
    <p:extLst>
      <p:ext uri="{BB962C8B-B14F-4D97-AF65-F5344CB8AC3E}">
        <p14:creationId xmlns:p14="http://schemas.microsoft.com/office/powerpoint/2010/main" val="185886089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72857"/>
            <a:ext cx="8229600" cy="979879"/>
          </a:xfrm>
        </p:spPr>
        <p:txBody>
          <a:bodyPr/>
          <a:lstStyle/>
          <a:p>
            <a:r>
              <a:rPr lang="it-IT" b="1" dirty="0">
                <a:solidFill>
                  <a:srgbClr val="FF0000"/>
                </a:solidFill>
              </a:rPr>
              <a:t>Disseminazione</a:t>
            </a:r>
          </a:p>
        </p:txBody>
      </p:sp>
      <p:sp>
        <p:nvSpPr>
          <p:cNvPr id="3" name="Segnaposto contenuto 2"/>
          <p:cNvSpPr>
            <a:spLocks noGrp="1"/>
          </p:cNvSpPr>
          <p:nvPr>
            <p:ph idx="1"/>
          </p:nvPr>
        </p:nvSpPr>
        <p:spPr>
          <a:xfrm>
            <a:off x="323528" y="1052735"/>
            <a:ext cx="8208912" cy="5732407"/>
          </a:xfrm>
        </p:spPr>
        <p:txBody>
          <a:bodyPr>
            <a:noAutofit/>
          </a:bodyPr>
          <a:lstStyle/>
          <a:p>
            <a:pPr marL="0" indent="0" algn="just">
              <a:buNone/>
            </a:pPr>
            <a:r>
              <a:rPr lang="it-IT" sz="1800" dirty="0">
                <a:solidFill>
                  <a:srgbClr val="003192"/>
                </a:solidFill>
              </a:rPr>
              <a:t>Uno spazio dedicato sul sito Web del nostro istituto ospiterà la presentazione dei progetti e la pubblicazione dei loro risultati: sarà inteso come una sezione aperta sia al team educativo nel suo insieme sia alla totalità della comunità sociale. </a:t>
            </a:r>
          </a:p>
          <a:p>
            <a:pPr marL="0" indent="0" algn="just">
              <a:buNone/>
            </a:pPr>
            <a:endParaRPr lang="it-IT" sz="1800" dirty="0">
              <a:solidFill>
                <a:srgbClr val="003192"/>
              </a:solidFill>
            </a:endParaRPr>
          </a:p>
          <a:p>
            <a:pPr marL="0" indent="0" algn="just">
              <a:buNone/>
            </a:pPr>
            <a:r>
              <a:rPr lang="it-IT" sz="1800" dirty="0">
                <a:solidFill>
                  <a:srgbClr val="003192"/>
                </a:solidFill>
              </a:rPr>
              <a:t>Inoltre, verranno organizzate una serie di attività </a:t>
            </a:r>
          </a:p>
          <a:p>
            <a:pPr marL="0" indent="0" algn="just">
              <a:buNone/>
            </a:pPr>
            <a:r>
              <a:rPr lang="it-IT" sz="1800" dirty="0">
                <a:solidFill>
                  <a:srgbClr val="003192"/>
                </a:solidFill>
              </a:rPr>
              <a:t>per divulgare i risultati raggiunti e i materiali </a:t>
            </a:r>
          </a:p>
          <a:p>
            <a:pPr marL="0" indent="0" algn="just">
              <a:buNone/>
            </a:pPr>
            <a:r>
              <a:rPr lang="it-IT" sz="1800" dirty="0">
                <a:solidFill>
                  <a:srgbClr val="003192"/>
                </a:solidFill>
              </a:rPr>
              <a:t>raccolti tra i docenti, in particolare:  </a:t>
            </a:r>
          </a:p>
          <a:p>
            <a:pPr marL="0" indent="0">
              <a:buNone/>
            </a:pPr>
            <a:endParaRPr lang="it-IT" sz="1800" dirty="0">
              <a:solidFill>
                <a:srgbClr val="003192"/>
              </a:solidFill>
            </a:endParaRPr>
          </a:p>
          <a:p>
            <a:pPr marL="0" indent="0">
              <a:buNone/>
            </a:pPr>
            <a:endParaRPr lang="it-IT" sz="1800" dirty="0">
              <a:solidFill>
                <a:srgbClr val="003192"/>
              </a:solidFill>
            </a:endParaRPr>
          </a:p>
          <a:p>
            <a:pPr marL="0" indent="0">
              <a:buNone/>
            </a:pPr>
            <a:r>
              <a:rPr lang="it-IT" sz="1800" dirty="0">
                <a:solidFill>
                  <a:srgbClr val="003192"/>
                </a:solidFill>
              </a:rPr>
              <a:t> </a:t>
            </a:r>
          </a:p>
          <a:p>
            <a:pPr marL="0" indent="0">
              <a:buNone/>
            </a:pPr>
            <a:r>
              <a:rPr lang="it-IT" sz="1800" dirty="0">
                <a:solidFill>
                  <a:srgbClr val="003192"/>
                </a:solidFill>
              </a:rPr>
              <a:t>• Sviluppo di una piattaforma digitale dove si potranno visionare le caratteristiche dei sistemi scolastici dei paesi visitati, delle strategie sviluppate per le attività di insegnamento in questi paesi, i risultati dei cinque corsi strutturali. </a:t>
            </a:r>
          </a:p>
          <a:p>
            <a:pPr marL="0" indent="0">
              <a:buNone/>
            </a:pPr>
            <a:r>
              <a:rPr lang="it-IT" sz="1800" dirty="0">
                <a:solidFill>
                  <a:srgbClr val="003192"/>
                </a:solidFill>
              </a:rPr>
              <a:t>• Scrittura di relazioni con il memoriale delle attività svolte e raccolta sistematica delle conclusioni raggiunte. </a:t>
            </a:r>
          </a:p>
          <a:p>
            <a:pPr marL="0" indent="0">
              <a:buNone/>
            </a:pPr>
            <a:r>
              <a:rPr lang="it-IT" sz="1800" dirty="0">
                <a:solidFill>
                  <a:srgbClr val="003192"/>
                </a:solidFill>
              </a:rPr>
              <a:t>• Colloqui informativi con i membri della commissione innovazione ed eventuale preparazione di seminari per diffondere le conoscenze e le competenze acquisite dagli insegnanti che hanno partecipato attivamente al progetto.</a:t>
            </a:r>
          </a:p>
          <a:p>
            <a:pPr marL="0" indent="0">
              <a:buNone/>
            </a:pPr>
            <a:endParaRPr lang="it-IT" sz="1800" dirty="0">
              <a:solidFill>
                <a:srgbClr val="003192"/>
              </a:solidFill>
            </a:endParaRPr>
          </a:p>
          <a:p>
            <a:pPr marL="0" indent="0">
              <a:buNone/>
            </a:pPr>
            <a:endParaRPr lang="it-IT" sz="1800" dirty="0">
              <a:solidFill>
                <a:srgbClr val="003192"/>
              </a:solidFill>
            </a:endParaRPr>
          </a:p>
          <a:p>
            <a:pPr marL="0" indent="0">
              <a:buNone/>
            </a:pPr>
            <a:endParaRPr lang="it-IT" sz="1800" dirty="0">
              <a:solidFill>
                <a:srgbClr val="003192"/>
              </a:solidFill>
            </a:endParaRPr>
          </a:p>
        </p:txBody>
      </p:sp>
      <p:pic>
        <p:nvPicPr>
          <p:cNvPr id="4" name="Immagine 3">
            <a:extLst>
              <a:ext uri="{FF2B5EF4-FFF2-40B4-BE49-F238E27FC236}">
                <a16:creationId xmlns:a16="http://schemas.microsoft.com/office/drawing/2014/main" id="{5F152555-35C0-42BD-A4F2-DFC599B64255}"/>
              </a:ext>
            </a:extLst>
          </p:cNvPr>
          <p:cNvPicPr>
            <a:picLocks noChangeAspect="1"/>
          </p:cNvPicPr>
          <p:nvPr/>
        </p:nvPicPr>
        <p:blipFill>
          <a:blip r:embed="rId2"/>
          <a:stretch>
            <a:fillRect/>
          </a:stretch>
        </p:blipFill>
        <p:spPr>
          <a:xfrm rot="308610">
            <a:off x="5428973" y="1999591"/>
            <a:ext cx="2864058" cy="2277380"/>
          </a:xfrm>
          <a:prstGeom prst="rect">
            <a:avLst/>
          </a:prstGeom>
          <a:ln>
            <a:noFill/>
          </a:ln>
          <a:effectLst>
            <a:softEdge rad="112500"/>
          </a:effectLst>
        </p:spPr>
      </p:pic>
    </p:spTree>
    <p:extLst>
      <p:ext uri="{BB962C8B-B14F-4D97-AF65-F5344CB8AC3E}">
        <p14:creationId xmlns:p14="http://schemas.microsoft.com/office/powerpoint/2010/main" val="256401124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03232" cy="778098"/>
          </a:xfrm>
        </p:spPr>
        <p:txBody>
          <a:bodyPr/>
          <a:lstStyle/>
          <a:p>
            <a:r>
              <a:rPr lang="it-IT" b="1" dirty="0">
                <a:solidFill>
                  <a:srgbClr val="FF0000"/>
                </a:solidFill>
              </a:rPr>
              <a:t>Disseminazione</a:t>
            </a:r>
          </a:p>
        </p:txBody>
      </p:sp>
      <p:sp>
        <p:nvSpPr>
          <p:cNvPr id="3" name="Segnaposto contenuto 2"/>
          <p:cNvSpPr>
            <a:spLocks noGrp="1"/>
          </p:cNvSpPr>
          <p:nvPr>
            <p:ph idx="1"/>
          </p:nvPr>
        </p:nvSpPr>
        <p:spPr>
          <a:xfrm>
            <a:off x="611560" y="980728"/>
            <a:ext cx="7920880" cy="5616624"/>
          </a:xfrm>
        </p:spPr>
        <p:txBody>
          <a:bodyPr>
            <a:noAutofit/>
          </a:bodyPr>
          <a:lstStyle/>
          <a:p>
            <a:pPr marL="0" indent="0">
              <a:buNone/>
            </a:pPr>
            <a:endParaRPr lang="it-IT" sz="1800" dirty="0">
              <a:solidFill>
                <a:srgbClr val="003192"/>
              </a:solidFill>
            </a:endParaRPr>
          </a:p>
          <a:p>
            <a:pPr marL="0" indent="0">
              <a:buNone/>
            </a:pPr>
            <a:r>
              <a:rPr lang="it-IT" sz="1800" dirty="0">
                <a:solidFill>
                  <a:srgbClr val="003192"/>
                </a:solidFill>
              </a:rPr>
              <a:t>• Conferenze e forum (faccia a faccia e on-line) aperti a docenti, studenti e comunità per presentare le caratteristiche delle scuole visitate e le metodologie utilizzate.</a:t>
            </a:r>
          </a:p>
          <a:p>
            <a:pPr marL="0" indent="0">
              <a:buNone/>
            </a:pPr>
            <a:r>
              <a:rPr lang="it-IT" sz="1800" dirty="0">
                <a:solidFill>
                  <a:srgbClr val="003192"/>
                </a:solidFill>
              </a:rPr>
              <a:t>• Utilizzo del sito web dell'istituto e degli eventuali blog e forum ad esso collegati per condividere il nostro lavoro con altri centri e consentire un dialogo aperto con loro per condividere e ricevere impressioni sul processo.</a:t>
            </a:r>
          </a:p>
          <a:p>
            <a:pPr marL="0" indent="0">
              <a:buNone/>
            </a:pPr>
            <a:r>
              <a:rPr lang="it-IT" sz="1800" dirty="0">
                <a:solidFill>
                  <a:srgbClr val="003192"/>
                </a:solidFill>
              </a:rPr>
              <a:t>• Presentazione a docenti delle scuole locali dei risultati delle mobilità finalizzate ad un miglioramento delle esperienze didattiche e organizzazione di una esibizione con fotografie e filmati sulla realtà delle scuole visitate.</a:t>
            </a:r>
          </a:p>
          <a:p>
            <a:pPr marL="0" indent="0">
              <a:buNone/>
            </a:pPr>
            <a:r>
              <a:rPr lang="it-IT" sz="1800" dirty="0">
                <a:solidFill>
                  <a:srgbClr val="003192"/>
                </a:solidFill>
              </a:rPr>
              <a:t>• Preparazione di questionari online o in formato cartaceo per conoscere il grado di soddisfazione della ricaduta (insegnanti, studenti, famiglie) del progetto</a:t>
            </a:r>
            <a:r>
              <a:rPr lang="it-IT" sz="1800" dirty="0"/>
              <a:t>.</a:t>
            </a:r>
          </a:p>
          <a:p>
            <a:pPr marL="0" indent="0">
              <a:buNone/>
            </a:pPr>
            <a:endParaRPr lang="it-IT" sz="1800" dirty="0">
              <a:solidFill>
                <a:srgbClr val="003192"/>
              </a:solidFill>
            </a:endParaRPr>
          </a:p>
          <a:p>
            <a:pPr marL="0" indent="0">
              <a:buNone/>
            </a:pPr>
            <a:endParaRPr lang="it-IT" sz="1800" dirty="0">
              <a:solidFill>
                <a:srgbClr val="003192"/>
              </a:solidFill>
            </a:endParaRPr>
          </a:p>
          <a:p>
            <a:pPr marL="0" indent="0">
              <a:buNone/>
            </a:pPr>
            <a:r>
              <a:rPr lang="it-IT" sz="1800" dirty="0">
                <a:solidFill>
                  <a:srgbClr val="003192"/>
                </a:solidFill>
              </a:rPr>
              <a:t>Tutto il materiale sarà comunque fruibile dalla comunità in quanto verrà pubblicato sul sito di istituto</a:t>
            </a:r>
          </a:p>
        </p:txBody>
      </p:sp>
    </p:spTree>
    <p:extLst>
      <p:ext uri="{BB962C8B-B14F-4D97-AF65-F5344CB8AC3E}">
        <p14:creationId xmlns:p14="http://schemas.microsoft.com/office/powerpoint/2010/main" val="2097263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1520" y="1196752"/>
            <a:ext cx="4968552" cy="1143000"/>
          </a:xfrm>
        </p:spPr>
        <p:txBody>
          <a:bodyPr>
            <a:normAutofit fontScale="90000"/>
          </a:bodyPr>
          <a:lstStyle/>
          <a:p>
            <a:r>
              <a:rPr lang="it-IT" sz="3600" b="1" dirty="0">
                <a:solidFill>
                  <a:srgbClr val="003192"/>
                </a:solidFill>
                <a:latin typeface="Times New Roman" panose="02020603050405020304" pitchFamily="18" charset="0"/>
                <a:cs typeface="Times New Roman" panose="02020603050405020304" pitchFamily="18" charset="0"/>
              </a:rPr>
              <a:t>Progetto K1</a:t>
            </a:r>
            <a:br>
              <a:rPr lang="it-IT" sz="3600" b="1" dirty="0">
                <a:solidFill>
                  <a:srgbClr val="002060"/>
                </a:solidFill>
                <a:latin typeface="Times New Roman" panose="02020603050405020304" pitchFamily="18" charset="0"/>
                <a:cs typeface="Times New Roman" panose="02020603050405020304" pitchFamily="18" charset="0"/>
              </a:rPr>
            </a:br>
            <a:r>
              <a:rPr lang="it-IT" sz="3600" b="1" dirty="0">
                <a:solidFill>
                  <a:srgbClr val="003192"/>
                </a:solidFill>
                <a:latin typeface="Times New Roman" panose="02020603050405020304" pitchFamily="18" charset="0"/>
                <a:cs typeface="Times New Roman" panose="02020603050405020304" pitchFamily="18" charset="0"/>
              </a:rPr>
              <a:t> </a:t>
            </a:r>
            <a:r>
              <a:rPr lang="it-IT" sz="3600" b="1" dirty="0">
                <a:solidFill>
                  <a:schemeClr val="tx2">
                    <a:lumMod val="50000"/>
                  </a:schemeClr>
                </a:solidFill>
                <a:latin typeface="Times New Roman" panose="02020603050405020304" pitchFamily="18" charset="0"/>
                <a:cs typeface="Times New Roman" panose="02020603050405020304" pitchFamily="18" charset="0"/>
              </a:rPr>
              <a:t>Obiettivi di sviluppo sostenibile e strategie d’insegnamento</a:t>
            </a:r>
            <a:br>
              <a:rPr lang="it-IT" sz="3600" b="1" dirty="0">
                <a:solidFill>
                  <a:schemeClr val="tx2">
                    <a:lumMod val="50000"/>
                  </a:schemeClr>
                </a:solidFill>
                <a:latin typeface="Times New Roman" panose="02020603050405020304" pitchFamily="18" charset="0"/>
                <a:cs typeface="Times New Roman" panose="02020603050405020304" pitchFamily="18" charset="0"/>
              </a:rPr>
            </a:br>
            <a:br>
              <a:rPr lang="it-IT" sz="3600" b="1" dirty="0">
                <a:solidFill>
                  <a:srgbClr val="002060"/>
                </a:solidFill>
                <a:latin typeface="Times New Roman" panose="02020603050405020304" pitchFamily="18" charset="0"/>
                <a:cs typeface="Times New Roman" panose="02020603050405020304" pitchFamily="18" charset="0"/>
              </a:rPr>
            </a:br>
            <a:br>
              <a:rPr lang="it-IT" sz="3600" b="1" dirty="0">
                <a:solidFill>
                  <a:srgbClr val="002060"/>
                </a:solidFill>
                <a:latin typeface="Times New Roman" panose="02020603050405020304" pitchFamily="18" charset="0"/>
                <a:cs typeface="Times New Roman" panose="02020603050405020304" pitchFamily="18" charset="0"/>
              </a:rPr>
            </a:br>
            <a:endParaRPr lang="it-IT" sz="3600" b="1" dirty="0">
              <a:solidFill>
                <a:srgbClr val="00206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323528" y="2332037"/>
            <a:ext cx="8490342" cy="4525963"/>
          </a:xfrm>
        </p:spPr>
        <p:txBody>
          <a:bodyPr>
            <a:noAutofit/>
          </a:bodyPr>
          <a:lstStyle/>
          <a:p>
            <a:pPr marL="0" indent="0" algn="just">
              <a:buNone/>
            </a:pPr>
            <a:r>
              <a:rPr lang="it-IT" sz="1600" dirty="0">
                <a:solidFill>
                  <a:schemeClr val="accent1">
                    <a:lumMod val="75000"/>
                  </a:schemeClr>
                </a:solidFill>
                <a:latin typeface="Times New Roman" panose="02020603050405020304" pitchFamily="18" charset="0"/>
                <a:cs typeface="Times New Roman" panose="02020603050405020304" pitchFamily="18" charset="0"/>
              </a:rPr>
              <a:t>Attraverso la formazione e le osservazioni, speriamo di raggiungere il nostro obiettivo principale, vale a dire migliorare l'offerta formativa, aumentare il successo scolastico e favorire l'ingresso dei nostri allievi nel mondo universitario e del lavoro. </a:t>
            </a:r>
          </a:p>
          <a:p>
            <a:pPr marL="0" indent="0" algn="just">
              <a:buNone/>
            </a:pPr>
            <a:r>
              <a:rPr lang="it-IT" sz="1600" dirty="0">
                <a:solidFill>
                  <a:schemeClr val="accent1">
                    <a:lumMod val="75000"/>
                  </a:schemeClr>
                </a:solidFill>
                <a:latin typeface="Times New Roman" panose="02020603050405020304" pitchFamily="18" charset="0"/>
                <a:cs typeface="Times New Roman" panose="02020603050405020304" pitchFamily="18" charset="0"/>
              </a:rPr>
              <a:t>Attraverso la frequenza dei corsi proposti miriamo ad apprendere dal confronto fra sistemi scolastici diversi dal nostro, in termini di  modalità di organizzazione, attuazione, utilizzo di metodi  innovativi, processi di verifica e valutazione, in particolare per studenti con bisogni speciali.</a:t>
            </a:r>
          </a:p>
          <a:p>
            <a:pPr marL="0" indent="0" algn="just">
              <a:buNone/>
            </a:pPr>
            <a:r>
              <a:rPr lang="it-IT" sz="1600" dirty="0">
                <a:solidFill>
                  <a:schemeClr val="accent1">
                    <a:lumMod val="75000"/>
                  </a:schemeClr>
                </a:solidFill>
                <a:latin typeface="Times New Roman" panose="02020603050405020304" pitchFamily="18" charset="0"/>
                <a:cs typeface="Times New Roman" panose="02020603050405020304" pitchFamily="18" charset="0"/>
              </a:rPr>
              <a:t>Grazie alla condivisione diretta delle esperienze educative in Estonia, Svezia, Islanda, Finlandia, Irlanda  avremo la possibilità di rinnovare la scuola, rendendola uno spazio aperto all’apprendimento, che permetta agli studenti di sviluppare nuove competenze capaci di trasformarli in protagonisti attivi della società in cui vivono. Gli ambienti devono essere sicuri e attrezzati in modo adeguato, anche per quanto riguarda il tipo di materiali a disposizione degli alunni; i contenuti devono essere studiati per facilitare l’approfondimento delle informazioni apprese e lo sviluppo di competenze trasversali; i processi di insegnamento-apprendimento devono essere personalizzati in base ad abilità ed esigenze di ogni singolo alunno.</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6633"/>
            <a:ext cx="2945726" cy="1963068"/>
          </a:xfrm>
          <a:prstGeom prst="rect">
            <a:avLst/>
          </a:prstGeom>
          <a:ln>
            <a:noFill/>
          </a:ln>
          <a:effectLst>
            <a:softEdge rad="112500"/>
          </a:effectLst>
        </p:spPr>
      </p:pic>
    </p:spTree>
    <p:extLst>
      <p:ext uri="{BB962C8B-B14F-4D97-AF65-F5344CB8AC3E}">
        <p14:creationId xmlns:p14="http://schemas.microsoft.com/office/powerpoint/2010/main" val="313817257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097093227"/>
              </p:ext>
            </p:extLst>
          </p:nvPr>
        </p:nvGraphicFramePr>
        <p:xfrm>
          <a:off x="232290" y="188640"/>
          <a:ext cx="8804206" cy="6065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magin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6278973"/>
            <a:ext cx="2147342" cy="491039"/>
          </a:xfrm>
          <a:prstGeom prst="rect">
            <a:avLst/>
          </a:prstGeom>
        </p:spPr>
      </p:pic>
      <p:sp>
        <p:nvSpPr>
          <p:cNvPr id="4" name="CasellaDiTesto 3"/>
          <p:cNvSpPr txBox="1"/>
          <p:nvPr/>
        </p:nvSpPr>
        <p:spPr>
          <a:xfrm>
            <a:off x="6156176" y="332656"/>
            <a:ext cx="2376264" cy="6647974"/>
          </a:xfrm>
          <a:prstGeom prst="rect">
            <a:avLst/>
          </a:prstGeom>
          <a:noFill/>
        </p:spPr>
        <p:txBody>
          <a:bodyPr wrap="square" rtlCol="0">
            <a:spAutoFit/>
          </a:bodyPr>
          <a:lstStyle/>
          <a:p>
            <a:pPr lvl="0" algn="ctr"/>
            <a:r>
              <a:rPr lang="it-IT" sz="2400" b="1" dirty="0">
                <a:solidFill>
                  <a:srgbClr val="FF0000"/>
                </a:solidFill>
                <a:latin typeface="Times New Roman" panose="02020603050405020304" pitchFamily="18" charset="0"/>
                <a:cs typeface="Times New Roman" panose="02020603050405020304" pitchFamily="18" charset="0"/>
              </a:rPr>
              <a:t>                                                            </a:t>
            </a:r>
            <a:r>
              <a:rPr lang="it-IT" sz="2400" b="1" dirty="0" err="1">
                <a:solidFill>
                  <a:srgbClr val="FF0000"/>
                </a:solidFill>
                <a:latin typeface="Times New Roman" panose="02020603050405020304" pitchFamily="18" charset="0"/>
                <a:cs typeface="Times New Roman" panose="02020603050405020304" pitchFamily="18" charset="0"/>
              </a:rPr>
              <a:t>Getting</a:t>
            </a:r>
            <a:r>
              <a:rPr lang="it-IT" sz="2400" b="1" dirty="0">
                <a:solidFill>
                  <a:srgbClr val="FF0000"/>
                </a:solidFill>
                <a:latin typeface="Times New Roman" panose="02020603050405020304" pitchFamily="18" charset="0"/>
                <a:cs typeface="Times New Roman" panose="02020603050405020304" pitchFamily="18" charset="0"/>
              </a:rPr>
              <a:t> the Best from </a:t>
            </a:r>
            <a:r>
              <a:rPr lang="it-IT" sz="2400" b="1" dirty="0" err="1">
                <a:solidFill>
                  <a:srgbClr val="FF0000"/>
                </a:solidFill>
                <a:latin typeface="Times New Roman" panose="02020603050405020304" pitchFamily="18" charset="0"/>
                <a:cs typeface="Times New Roman" panose="02020603050405020304" pitchFamily="18" charset="0"/>
              </a:rPr>
              <a:t>European</a:t>
            </a:r>
            <a:r>
              <a:rPr lang="it-IT" sz="2400" b="1" dirty="0">
                <a:solidFill>
                  <a:srgbClr val="FF0000"/>
                </a:solidFill>
                <a:latin typeface="Times New Roman" panose="02020603050405020304" pitchFamily="18" charset="0"/>
                <a:cs typeface="Times New Roman" panose="02020603050405020304" pitchFamily="18" charset="0"/>
              </a:rPr>
              <a:t> </a:t>
            </a:r>
            <a:r>
              <a:rPr lang="it-IT" sz="2400" b="1" dirty="0" err="1">
                <a:solidFill>
                  <a:srgbClr val="FF0000"/>
                </a:solidFill>
                <a:latin typeface="Times New Roman" panose="02020603050405020304" pitchFamily="18" charset="0"/>
                <a:cs typeface="Times New Roman" panose="02020603050405020304" pitchFamily="18" charset="0"/>
              </a:rPr>
              <a:t>Teaching</a:t>
            </a:r>
            <a:r>
              <a:rPr lang="it-IT" sz="2400" b="1" dirty="0">
                <a:solidFill>
                  <a:srgbClr val="FF0000"/>
                </a:solidFill>
                <a:latin typeface="Times New Roman" panose="02020603050405020304" pitchFamily="18" charset="0"/>
                <a:cs typeface="Times New Roman" panose="02020603050405020304" pitchFamily="18" charset="0"/>
              </a:rPr>
              <a:t> </a:t>
            </a:r>
            <a:r>
              <a:rPr lang="it-IT" sz="2400" b="1" dirty="0" err="1">
                <a:solidFill>
                  <a:srgbClr val="FF0000"/>
                </a:solidFill>
                <a:latin typeface="Times New Roman" panose="02020603050405020304" pitchFamily="18" charset="0"/>
                <a:cs typeface="Times New Roman" panose="02020603050405020304" pitchFamily="18" charset="0"/>
              </a:rPr>
              <a:t>Experiences</a:t>
            </a:r>
            <a:endParaRPr lang="it-IT" sz="2400" b="1" dirty="0">
              <a:solidFill>
                <a:srgbClr val="FF0000"/>
              </a:solidFill>
              <a:latin typeface="Times New Roman" panose="02020603050405020304" pitchFamily="18" charset="0"/>
              <a:cs typeface="Times New Roman" panose="02020603050405020304" pitchFamily="18" charset="0"/>
            </a:endParaRPr>
          </a:p>
          <a:p>
            <a:pPr lvl="0" algn="r"/>
            <a:r>
              <a:rPr lang="it-IT" sz="2400" b="1" dirty="0">
                <a:solidFill>
                  <a:srgbClr val="FF0000"/>
                </a:solidFill>
                <a:latin typeface="Times New Roman" panose="02020603050405020304" pitchFamily="18" charset="0"/>
                <a:cs typeface="Times New Roman" panose="02020603050405020304" pitchFamily="18" charset="0"/>
              </a:rPr>
              <a:t>                                                                                                                                </a:t>
            </a:r>
          </a:p>
          <a:p>
            <a:pPr lvl="0" algn="ctr"/>
            <a:br>
              <a:rPr lang="it-IT" sz="2400" b="1" dirty="0">
                <a:solidFill>
                  <a:srgbClr val="002060"/>
                </a:solidFill>
                <a:latin typeface="Times New Roman" panose="02020603050405020304" pitchFamily="18" charset="0"/>
                <a:cs typeface="Times New Roman" panose="02020603050405020304" pitchFamily="18" charset="0"/>
              </a:rPr>
            </a:b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lgn="ctr"/>
            <a:endParaRPr lang="it-IT" sz="2400" b="1" dirty="0">
              <a:solidFill>
                <a:srgbClr val="002060"/>
              </a:solidFill>
              <a:latin typeface="Times New Roman" panose="02020603050405020304" pitchFamily="18" charset="0"/>
              <a:cs typeface="Times New Roman" panose="02020603050405020304" pitchFamily="18" charset="0"/>
            </a:endParaRPr>
          </a:p>
          <a:p>
            <a:pPr lvl="0"/>
            <a:r>
              <a:rPr lang="it-IT" sz="2400" b="1" dirty="0">
                <a:solidFill>
                  <a:srgbClr val="0070C0"/>
                </a:solidFill>
              </a:rPr>
              <a:t> </a:t>
            </a:r>
          </a:p>
          <a:p>
            <a:endParaRPr lang="it-IT" dirty="0"/>
          </a:p>
        </p:txBody>
      </p:sp>
      <p:sp>
        <p:nvSpPr>
          <p:cNvPr id="5" name="CasellaDiTesto 4">
            <a:extLst>
              <a:ext uri="{FF2B5EF4-FFF2-40B4-BE49-F238E27FC236}">
                <a16:creationId xmlns:a16="http://schemas.microsoft.com/office/drawing/2014/main" id="{2A6ADFAB-7F1A-4FEC-B713-F0CA57E57420}"/>
              </a:ext>
            </a:extLst>
          </p:cNvPr>
          <p:cNvSpPr txBox="1"/>
          <p:nvPr/>
        </p:nvSpPr>
        <p:spPr>
          <a:xfrm>
            <a:off x="232290" y="5229200"/>
            <a:ext cx="4699750" cy="400110"/>
          </a:xfrm>
          <a:prstGeom prst="rect">
            <a:avLst/>
          </a:prstGeom>
          <a:noFill/>
        </p:spPr>
        <p:txBody>
          <a:bodyPr wrap="square" rtlCol="0">
            <a:spAutoFit/>
          </a:bodyPr>
          <a:lstStyle/>
          <a:p>
            <a:pPr lvl="0"/>
            <a:r>
              <a:rPr lang="en-US" sz="2000" b="1" dirty="0" err="1">
                <a:solidFill>
                  <a:srgbClr val="0070C0"/>
                </a:solidFill>
              </a:rPr>
              <a:t>Corsi</a:t>
            </a:r>
            <a:r>
              <a:rPr lang="en-US" sz="2000" b="1" dirty="0">
                <a:solidFill>
                  <a:srgbClr val="0070C0"/>
                </a:solidFill>
              </a:rPr>
              <a:t> </a:t>
            </a:r>
            <a:r>
              <a:rPr lang="en-US" sz="2000" b="1" dirty="0" err="1">
                <a:solidFill>
                  <a:srgbClr val="0070C0"/>
                </a:solidFill>
              </a:rPr>
              <a:t>strutturati</a:t>
            </a:r>
            <a:r>
              <a:rPr lang="en-US" sz="2000" b="1" dirty="0">
                <a:solidFill>
                  <a:srgbClr val="0070C0"/>
                </a:solidFill>
              </a:rPr>
              <a:t>  da School Gateway </a:t>
            </a:r>
            <a:endParaRPr lang="it-IT" sz="2000" b="1" dirty="0">
              <a:solidFill>
                <a:srgbClr val="0070C0"/>
              </a:solidFill>
            </a:endParaRPr>
          </a:p>
        </p:txBody>
      </p:sp>
    </p:spTree>
    <p:extLst>
      <p:ext uri="{BB962C8B-B14F-4D97-AF65-F5344CB8AC3E}">
        <p14:creationId xmlns:p14="http://schemas.microsoft.com/office/powerpoint/2010/main" val="451719070"/>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800" b="1" dirty="0" err="1">
                <a:solidFill>
                  <a:srgbClr val="FF0000"/>
                </a:solidFill>
                <a:cs typeface="Times New Roman" panose="02020603050405020304" pitchFamily="18" charset="0"/>
              </a:rPr>
              <a:t>Svezia</a:t>
            </a:r>
            <a:r>
              <a:rPr lang="en-US" sz="2800" b="1" dirty="0">
                <a:solidFill>
                  <a:srgbClr val="FF0000"/>
                </a:solidFill>
                <a:cs typeface="Times New Roman" panose="02020603050405020304" pitchFamily="18" charset="0"/>
              </a:rPr>
              <a:t>: Stockholm 24-31 </a:t>
            </a:r>
            <a:r>
              <a:rPr lang="en-US" sz="2800" b="1" dirty="0" err="1">
                <a:solidFill>
                  <a:srgbClr val="FF0000"/>
                </a:solidFill>
                <a:cs typeface="Times New Roman" panose="02020603050405020304" pitchFamily="18" charset="0"/>
              </a:rPr>
              <a:t>Ottobre</a:t>
            </a:r>
            <a:r>
              <a:rPr lang="en-US" sz="2800" b="1" dirty="0">
                <a:solidFill>
                  <a:srgbClr val="FF0000"/>
                </a:solidFill>
                <a:cs typeface="Times New Roman" panose="02020603050405020304" pitchFamily="18" charset="0"/>
              </a:rPr>
              <a:t> 2021    7 </a:t>
            </a:r>
            <a:r>
              <a:rPr lang="en-US" sz="2800" b="1" dirty="0" err="1">
                <a:solidFill>
                  <a:srgbClr val="FF0000"/>
                </a:solidFill>
                <a:cs typeface="Times New Roman" panose="02020603050405020304" pitchFamily="18" charset="0"/>
              </a:rPr>
              <a:t>giorni</a:t>
            </a:r>
            <a:br>
              <a:rPr lang="it-IT" sz="3200" dirty="0">
                <a:solidFill>
                  <a:srgbClr val="FF0000"/>
                </a:solidFill>
                <a:cs typeface="Times New Roman" panose="02020603050405020304" pitchFamily="18" charset="0"/>
              </a:rPr>
            </a:br>
            <a:r>
              <a:rPr lang="en-US" sz="1800" b="1" dirty="0">
                <a:solidFill>
                  <a:srgbClr val="003192"/>
                </a:solidFill>
                <a:cs typeface="Times New Roman" panose="02020603050405020304" pitchFamily="18" charset="0"/>
              </a:rPr>
              <a:t> </a:t>
            </a:r>
            <a:br>
              <a:rPr lang="it-IT" sz="3200" dirty="0">
                <a:solidFill>
                  <a:srgbClr val="003192"/>
                </a:solidFill>
                <a:cs typeface="Times New Roman" panose="02020603050405020304" pitchFamily="18" charset="0"/>
              </a:rPr>
            </a:br>
            <a:r>
              <a:rPr lang="en-US" sz="2000" b="1" dirty="0"/>
              <a:t>Structured Educational Visit to Schools/Institutes &amp; Training Seminars</a:t>
            </a:r>
            <a:endParaRPr lang="it-IT" sz="2000" b="1" dirty="0">
              <a:solidFill>
                <a:srgbClr val="003192"/>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00200"/>
            <a:ext cx="8075240" cy="4205064"/>
          </a:xfrm>
        </p:spPr>
        <p:txBody>
          <a:bodyPr>
            <a:normAutofit lnSpcReduction="10000"/>
          </a:bodyPr>
          <a:lstStyle/>
          <a:p>
            <a:pPr marL="0" indent="0">
              <a:buFont typeface="Arial" panose="020B0604020202020204" pitchFamily="34" charset="0"/>
              <a:buNone/>
            </a:pPr>
            <a:r>
              <a:rPr lang="it-IT" sz="2600" dirty="0"/>
              <a:t> </a:t>
            </a:r>
            <a:r>
              <a:rPr lang="it-IT" sz="2200" dirty="0"/>
              <a:t>I docenti in mobilità potranno visitare alcune scuole superiori e conoscere le buone pratiche usate in questi istituti:</a:t>
            </a:r>
          </a:p>
          <a:p>
            <a:r>
              <a:rPr lang="it-IT" sz="2200" dirty="0"/>
              <a:t>saranno coinvolti in attività principalmente orientate sui temi di cittadinanza attiva, dimensione europea, leadership didattica e innovazioni metodologiche, nonché sul sistema scolastico svedese, la sua didattica pedagogica, sul rapporto tra il mondo dell'istruzione e il mondo del lavoro</a:t>
            </a:r>
          </a:p>
          <a:p>
            <a:r>
              <a:rPr lang="it-IT" sz="2200" dirty="0"/>
              <a:t>parteciperanno a seminari e workshops per favorire l’interazione tra docenti stranieri e migliorare l’apprendimento in forum di discussione rispetto a temi educativi</a:t>
            </a:r>
          </a:p>
          <a:p>
            <a:r>
              <a:rPr lang="it-IT" sz="2200" dirty="0"/>
              <a:t>L'interazione tra i partecipanti e i colleghi svedesi potrà sfociare in opportunità di partenariato strategico KA2.</a:t>
            </a:r>
          </a:p>
          <a:p>
            <a:pPr marL="0" indent="0">
              <a:buNone/>
            </a:pPr>
            <a:endParaRPr lang="en-US" sz="2800" dirty="0"/>
          </a:p>
          <a:p>
            <a:endParaRPr lang="it-IT" sz="2000" dirty="0"/>
          </a:p>
        </p:txBody>
      </p:sp>
    </p:spTree>
    <p:extLst>
      <p:ext uri="{BB962C8B-B14F-4D97-AF65-F5344CB8AC3E}">
        <p14:creationId xmlns:p14="http://schemas.microsoft.com/office/powerpoint/2010/main" val="65381281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640960" cy="1080120"/>
          </a:xfrm>
        </p:spPr>
        <p:txBody>
          <a:bodyPr>
            <a:noAutofit/>
          </a:bodyPr>
          <a:lstStyle/>
          <a:p>
            <a:pPr>
              <a:spcBef>
                <a:spcPts val="0"/>
              </a:spcBef>
            </a:pPr>
            <a:br>
              <a:rPr lang="en-US" sz="2400" b="1" dirty="0">
                <a:solidFill>
                  <a:srgbClr val="FF0000"/>
                </a:solidFill>
              </a:rPr>
            </a:br>
            <a:br>
              <a:rPr lang="en-US" sz="2400" b="1" dirty="0">
                <a:solidFill>
                  <a:srgbClr val="FF0000"/>
                </a:solidFill>
              </a:rPr>
            </a:br>
            <a:r>
              <a:rPr lang="en-US" sz="2800" b="1" dirty="0">
                <a:solidFill>
                  <a:srgbClr val="FF0000"/>
                </a:solidFill>
              </a:rPr>
              <a:t>Estonia –Tallinn </a:t>
            </a:r>
            <a:r>
              <a:rPr lang="en-US" sz="2800" b="1" dirty="0" err="1">
                <a:solidFill>
                  <a:srgbClr val="FF0000"/>
                </a:solidFill>
              </a:rPr>
              <a:t>Periodo</a:t>
            </a:r>
            <a:r>
              <a:rPr lang="en-US" sz="2800" b="1" dirty="0">
                <a:solidFill>
                  <a:srgbClr val="FF0000"/>
                </a:solidFill>
              </a:rPr>
              <a:t> 07- 14 </a:t>
            </a:r>
            <a:r>
              <a:rPr lang="en-US" sz="2800" b="1" dirty="0" err="1">
                <a:solidFill>
                  <a:srgbClr val="FF0000"/>
                </a:solidFill>
              </a:rPr>
              <a:t>Novembre</a:t>
            </a:r>
            <a:r>
              <a:rPr lang="en-US" sz="2800" b="1" dirty="0">
                <a:solidFill>
                  <a:srgbClr val="FF0000"/>
                </a:solidFill>
              </a:rPr>
              <a:t> 2021   5 </a:t>
            </a:r>
            <a:r>
              <a:rPr lang="en-US" sz="2800" b="1" dirty="0" err="1">
                <a:solidFill>
                  <a:srgbClr val="FF0000"/>
                </a:solidFill>
              </a:rPr>
              <a:t>giorni</a:t>
            </a:r>
            <a:br>
              <a:rPr lang="en-US" sz="2800" b="1" dirty="0">
                <a:solidFill>
                  <a:srgbClr val="FF0000"/>
                </a:solidFill>
              </a:rPr>
            </a:br>
            <a:r>
              <a:rPr lang="en-US" sz="2800" b="1" dirty="0"/>
              <a:t>One of the best education in Europe</a:t>
            </a:r>
            <a:r>
              <a:rPr lang="it-IT" sz="2800" b="1" dirty="0">
                <a:solidFill>
                  <a:srgbClr val="FF0000"/>
                </a:solidFill>
              </a:rPr>
              <a:t> </a:t>
            </a:r>
            <a:br>
              <a:rPr lang="it-IT" sz="3200" dirty="0">
                <a:solidFill>
                  <a:srgbClr val="003192"/>
                </a:solidFill>
                <a:latin typeface="Times New Roman" panose="02020603050405020304" pitchFamily="18" charset="0"/>
                <a:cs typeface="Times New Roman" panose="02020603050405020304" pitchFamily="18" charset="0"/>
              </a:rPr>
            </a:br>
            <a:endParaRPr lang="it-IT" sz="3200" dirty="0">
              <a:solidFill>
                <a:srgbClr val="003192"/>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457200" y="1600200"/>
            <a:ext cx="8219256" cy="5141168"/>
          </a:xfrm>
        </p:spPr>
        <p:txBody>
          <a:bodyPr>
            <a:normAutofit/>
          </a:bodyPr>
          <a:lstStyle/>
          <a:p>
            <a:pPr marL="0" indent="0">
              <a:buNone/>
            </a:pPr>
            <a:r>
              <a:rPr lang="it-IT" sz="2000" dirty="0"/>
              <a:t>L’ obiettivo del corso è quello di offrire una visione più approfondita del sistema educativo estone che, secondo gli ultimi risultati PISA, è tra i migliori in Europa e vede lo studente al centro del processo educativo (si confrontino i sistemi di supporto e integrazione di studenti con bisogni speciali). I docenti avranno la possibilità di scoprire, discutere, condividere</a:t>
            </a:r>
          </a:p>
          <a:p>
            <a:r>
              <a:rPr lang="it-IT" sz="2000" dirty="0"/>
              <a:t>conoscenze, scambiare idee e visitare alcune scuole estoni incontrando e osservando esperti, insegnanti e alunni, </a:t>
            </a:r>
          </a:p>
          <a:p>
            <a:r>
              <a:rPr lang="it-IT" sz="2000" dirty="0"/>
              <a:t>osservare la gestione delle dinamiche relazionali e della leadership in ambito scolastico,</a:t>
            </a:r>
          </a:p>
          <a:p>
            <a:r>
              <a:rPr lang="it-IT" sz="2000" dirty="0"/>
              <a:t>nonché gli ambienti di lavoro e gli strumenti di cui sono dotati.</a:t>
            </a:r>
            <a:endParaRPr lang="it-IT" sz="2000" dirty="0">
              <a:solidFill>
                <a:srgbClr val="00319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571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352928" cy="1143000"/>
          </a:xfrm>
        </p:spPr>
        <p:txBody>
          <a:bodyPr>
            <a:normAutofit fontScale="90000"/>
          </a:bodyPr>
          <a:lstStyle/>
          <a:p>
            <a:r>
              <a:rPr lang="it-IT" sz="3100" b="1" dirty="0">
                <a:solidFill>
                  <a:srgbClr val="FF0000"/>
                </a:solidFill>
              </a:rPr>
              <a:t> Islanda: </a:t>
            </a:r>
            <a:r>
              <a:rPr lang="it-IT" sz="3100" b="1" dirty="0" err="1">
                <a:solidFill>
                  <a:srgbClr val="FF0000"/>
                </a:solidFill>
              </a:rPr>
              <a:t>Rejkjavik</a:t>
            </a:r>
            <a:r>
              <a:rPr lang="it-IT" sz="3100" b="1" dirty="0">
                <a:solidFill>
                  <a:srgbClr val="FF0000"/>
                </a:solidFill>
              </a:rPr>
              <a:t>     24-30 Aprile 2022    7 giorni</a:t>
            </a:r>
            <a:br>
              <a:rPr lang="it-IT" sz="2400" b="1" dirty="0">
                <a:solidFill>
                  <a:srgbClr val="FF0000"/>
                </a:solidFill>
              </a:rPr>
            </a:br>
            <a:r>
              <a:rPr lang="en-US" sz="2400" b="1" dirty="0"/>
              <a:t>Structured Educational Visit to Schools/Institutes &amp; Training Seminars</a:t>
            </a:r>
            <a:endParaRPr lang="it-IT" sz="2400" b="1" dirty="0">
              <a:solidFill>
                <a:srgbClr val="003192"/>
              </a:solidFill>
            </a:endParaRPr>
          </a:p>
        </p:txBody>
      </p:sp>
      <p:sp>
        <p:nvSpPr>
          <p:cNvPr id="3" name="Segnaposto contenuto 2"/>
          <p:cNvSpPr>
            <a:spLocks noGrp="1"/>
          </p:cNvSpPr>
          <p:nvPr>
            <p:ph idx="1"/>
          </p:nvPr>
        </p:nvSpPr>
        <p:spPr>
          <a:xfrm>
            <a:off x="467544" y="1772816"/>
            <a:ext cx="8496944" cy="6049888"/>
          </a:xfrm>
        </p:spPr>
        <p:txBody>
          <a:bodyPr>
            <a:normAutofit/>
          </a:bodyPr>
          <a:lstStyle/>
          <a:p>
            <a:pPr marL="0" indent="0">
              <a:buNone/>
            </a:pPr>
            <a:r>
              <a:rPr lang="en-US" sz="2400" dirty="0">
                <a:cs typeface="Times New Roman" panose="02020603050405020304" pitchFamily="18" charset="0"/>
              </a:rPr>
              <a:t>I </a:t>
            </a:r>
            <a:r>
              <a:rPr lang="it-IT" sz="2400" dirty="0"/>
              <a:t>partecipanti avranno l'opportunità di:</a:t>
            </a:r>
          </a:p>
          <a:p>
            <a:r>
              <a:rPr lang="it-IT" sz="2400" dirty="0"/>
              <a:t> incontrare ed interagire con insegnanti, presidi e studenti; conoscere il sistema scolastico islandese, la cui priorità è quella di garantire il benessere a tutti i suoi utenti, </a:t>
            </a:r>
          </a:p>
          <a:p>
            <a:r>
              <a:rPr lang="it-IT" sz="2400" dirty="0"/>
              <a:t>visitare scuole, partecipando a lezioni, workshop e seminari su aspetti specifici della cultura locale . </a:t>
            </a:r>
          </a:p>
          <a:p>
            <a:r>
              <a:rPr lang="it-IT" sz="2400" dirty="0"/>
              <a:t>cogliere i punti di forza di questo sistema scolastico attraverso interviste a studenti e docenti islandesi e confrontarsi sulle best </a:t>
            </a:r>
            <a:r>
              <a:rPr lang="it-IT" sz="2400" dirty="0" err="1"/>
              <a:t>practices</a:t>
            </a:r>
            <a:r>
              <a:rPr lang="it-IT" sz="2400" dirty="0"/>
              <a:t>. </a:t>
            </a:r>
          </a:p>
          <a:p>
            <a:r>
              <a:rPr lang="it-IT" sz="2400" dirty="0"/>
              <a:t>L'interazione tra i partecipanti e i colleghi potrà sfociare in progetti di </a:t>
            </a:r>
            <a:r>
              <a:rPr lang="it-IT" sz="2400" dirty="0" err="1"/>
              <a:t>Etwinning</a:t>
            </a:r>
            <a:r>
              <a:rPr lang="it-IT" sz="2400" dirty="0"/>
              <a:t> e opportunità di partenariato strategico KA2.</a:t>
            </a:r>
            <a:endParaRPr lang="it-IT" sz="2400" dirty="0">
              <a:solidFill>
                <a:srgbClr val="003192"/>
              </a:solidFill>
            </a:endParaRPr>
          </a:p>
        </p:txBody>
      </p:sp>
    </p:spTree>
    <p:extLst>
      <p:ext uri="{BB962C8B-B14F-4D97-AF65-F5344CB8AC3E}">
        <p14:creationId xmlns:p14="http://schemas.microsoft.com/office/powerpoint/2010/main" val="3590809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en-US" sz="2700" dirty="0"/>
            </a:br>
            <a:r>
              <a:rPr lang="en-US" sz="3600" b="1" dirty="0">
                <a:solidFill>
                  <a:srgbClr val="FF0000"/>
                </a:solidFill>
              </a:rPr>
              <a:t>Finlandia: Helsinki 8-15 Maggio 2022 7 </a:t>
            </a:r>
            <a:r>
              <a:rPr lang="en-US" sz="3600" b="1" dirty="0" err="1">
                <a:solidFill>
                  <a:srgbClr val="FF0000"/>
                </a:solidFill>
              </a:rPr>
              <a:t>giorni</a:t>
            </a:r>
            <a:br>
              <a:rPr lang="en-US" sz="3600" b="1" dirty="0">
                <a:solidFill>
                  <a:srgbClr val="FF0000"/>
                </a:solidFill>
              </a:rPr>
            </a:br>
            <a:r>
              <a:rPr lang="en-US" sz="3100" b="1" dirty="0"/>
              <a:t>The Highlights of Finnish Education</a:t>
            </a:r>
            <a:br>
              <a:rPr lang="it-IT" sz="5300" dirty="0"/>
            </a:br>
            <a:endParaRPr lang="it-IT" dirty="0"/>
          </a:p>
        </p:txBody>
      </p:sp>
      <p:sp>
        <p:nvSpPr>
          <p:cNvPr id="3" name="Segnaposto contenuto 2"/>
          <p:cNvSpPr>
            <a:spLocks noGrp="1"/>
          </p:cNvSpPr>
          <p:nvPr>
            <p:ph idx="1"/>
          </p:nvPr>
        </p:nvSpPr>
        <p:spPr>
          <a:xfrm>
            <a:off x="467544" y="1340768"/>
            <a:ext cx="8229600" cy="5832648"/>
          </a:xfrm>
        </p:spPr>
        <p:txBody>
          <a:bodyPr>
            <a:normAutofit/>
          </a:bodyPr>
          <a:lstStyle/>
          <a:p>
            <a:pPr marL="0" indent="0">
              <a:buNone/>
            </a:pPr>
            <a:r>
              <a:rPr lang="it-IT" sz="1800" dirty="0"/>
              <a:t>Lo scopo di questo corso è fornire agli insegnanti metodi concreti per attivare la creatività dei loro studenti. I docenti avranno la possibilità di: </a:t>
            </a:r>
          </a:p>
          <a:p>
            <a:r>
              <a:rPr lang="it-IT" sz="1800" dirty="0"/>
              <a:t>sperimentare tecniche per incoraggiare gli studenti a riconoscere e valorizzare i loro punti di forza e abilità, per creare un'atmosfera positiva in classe. </a:t>
            </a:r>
          </a:p>
          <a:p>
            <a:r>
              <a:rPr lang="it-IT" sz="1800" dirty="0"/>
              <a:t>conoscere le migliori pratiche per supportare gli studenti a raggiungere il loro pieno potenziale. </a:t>
            </a:r>
          </a:p>
          <a:p>
            <a:r>
              <a:rPr lang="it-IT" sz="1800" dirty="0"/>
              <a:t>approfondire il sistema educativo finlandese, classificato tra i migliori al mondo e che raggiunge i massimi risultati nei test PISA. </a:t>
            </a:r>
          </a:p>
          <a:p>
            <a:r>
              <a:rPr lang="it-IT" sz="1800" dirty="0"/>
              <a:t>fare esperienze pratiche e osservare i vari metodi pedagogici utilizzati nelle scuole finlandesi.</a:t>
            </a:r>
          </a:p>
          <a:p>
            <a:r>
              <a:rPr lang="it-IT" sz="1800" dirty="0"/>
              <a:t>esplorare il curriculum di base finlandese , i piani di sviluppo scolastico e gli attuali approcci pedagogici all'apprendimento.</a:t>
            </a:r>
          </a:p>
          <a:p>
            <a:r>
              <a:rPr lang="it-IT" sz="1800" dirty="0"/>
              <a:t>studiare i metodi di apprendimento basati su </a:t>
            </a:r>
            <a:r>
              <a:rPr lang="it-IT" sz="1800" dirty="0" err="1"/>
              <a:t>problem</a:t>
            </a:r>
            <a:r>
              <a:rPr lang="it-IT" sz="1800" dirty="0"/>
              <a:t> and </a:t>
            </a:r>
            <a:r>
              <a:rPr lang="it-IT" sz="1800" dirty="0" err="1"/>
              <a:t>project-based</a:t>
            </a:r>
            <a:r>
              <a:rPr lang="it-IT" sz="1800" dirty="0"/>
              <a:t>  </a:t>
            </a:r>
            <a:r>
              <a:rPr lang="it-IT" sz="1800" dirty="0" err="1"/>
              <a:t>learning</a:t>
            </a:r>
            <a:r>
              <a:rPr lang="it-IT" sz="1800" dirty="0"/>
              <a:t> utilizzati nelle scuole finlandesi</a:t>
            </a:r>
            <a:endParaRPr lang="en-US" sz="1800" dirty="0">
              <a:solidFill>
                <a:srgbClr val="003192"/>
              </a:solidFill>
              <a:cs typeface="Times New Roman" panose="02020603050405020304" pitchFamily="18" charset="0"/>
            </a:endParaRPr>
          </a:p>
          <a:p>
            <a:pPr marL="0" indent="0" algn="just">
              <a:buNone/>
            </a:pPr>
            <a:br>
              <a:rPr lang="en-US" sz="1900" dirty="0">
                <a:cs typeface="Times New Roman" panose="02020603050405020304" pitchFamily="18" charset="0"/>
              </a:rPr>
            </a:br>
            <a:endParaRPr lang="it-IT" sz="1900" dirty="0">
              <a:cs typeface="Times New Roman" panose="02020603050405020304" pitchFamily="18" charset="0"/>
            </a:endParaRPr>
          </a:p>
        </p:txBody>
      </p:sp>
    </p:spTree>
    <p:extLst>
      <p:ext uri="{BB962C8B-B14F-4D97-AF65-F5344CB8AC3E}">
        <p14:creationId xmlns:p14="http://schemas.microsoft.com/office/powerpoint/2010/main" val="234905089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1143000"/>
          </a:xfrm>
        </p:spPr>
        <p:txBody>
          <a:bodyPr>
            <a:normAutofit fontScale="90000"/>
          </a:bodyPr>
          <a:lstStyle/>
          <a:p>
            <a:r>
              <a:rPr lang="it-IT" sz="3600" b="1" dirty="0">
                <a:solidFill>
                  <a:srgbClr val="FF0000"/>
                </a:solidFill>
              </a:rPr>
              <a:t>Irlanda: </a:t>
            </a:r>
            <a:r>
              <a:rPr lang="it-IT" sz="3600" b="1" dirty="0" err="1">
                <a:solidFill>
                  <a:srgbClr val="FF0000"/>
                </a:solidFill>
              </a:rPr>
              <a:t>Dublin</a:t>
            </a:r>
            <a:r>
              <a:rPr lang="it-IT" sz="3600" b="1" dirty="0">
                <a:solidFill>
                  <a:srgbClr val="FF0000"/>
                </a:solidFill>
              </a:rPr>
              <a:t> 15-21 Maggio 2022  6 giorni</a:t>
            </a:r>
            <a:br>
              <a:rPr lang="it-IT" sz="2400" b="1" dirty="0">
                <a:solidFill>
                  <a:srgbClr val="FF0000"/>
                </a:solidFill>
              </a:rPr>
            </a:br>
            <a:r>
              <a:rPr lang="en-US" sz="2400" b="1" dirty="0"/>
              <a:t>Structured Educational Visit to Schools/Institutes &amp; Training Seminars</a:t>
            </a:r>
            <a:endParaRPr lang="it-IT" sz="2400" b="1" dirty="0">
              <a:solidFill>
                <a:srgbClr val="FF0000"/>
              </a:solidFill>
            </a:endParaRPr>
          </a:p>
        </p:txBody>
      </p:sp>
      <p:sp>
        <p:nvSpPr>
          <p:cNvPr id="3" name="Segnaposto contenuto 2"/>
          <p:cNvSpPr>
            <a:spLocks noGrp="1"/>
          </p:cNvSpPr>
          <p:nvPr>
            <p:ph idx="1"/>
          </p:nvPr>
        </p:nvSpPr>
        <p:spPr/>
        <p:txBody>
          <a:bodyPr>
            <a:normAutofit fontScale="77500" lnSpcReduction="20000"/>
          </a:bodyPr>
          <a:lstStyle/>
          <a:p>
            <a:pPr marL="0" indent="0">
              <a:buNone/>
            </a:pPr>
            <a:r>
              <a:rPr lang="it-IT" dirty="0"/>
              <a:t>Durante la visita delle scuole i docenti avranno l'opportunità di incontrare ed interagire con insegnanti e dirigenti,</a:t>
            </a:r>
          </a:p>
          <a:p>
            <a:r>
              <a:rPr lang="it-IT" dirty="0"/>
              <a:t>osservare le caratteristiche delle istituzioni educative irlandesi in una varietà di settori (primario, secondario, professionale, apprendimento permanente per adulti, ecc.)</a:t>
            </a:r>
          </a:p>
          <a:p>
            <a:r>
              <a:rPr lang="it-IT" dirty="0"/>
              <a:t>intrecciare solide reti di partenariati al fine di realizzare possibili progetti Erasmus plus KA2 nell'immediato futuro.</a:t>
            </a:r>
          </a:p>
          <a:p>
            <a:r>
              <a:rPr lang="it-IT" dirty="0"/>
              <a:t>partecipare ai workshops e ai seminari, confrontarsi e scambiare best </a:t>
            </a:r>
            <a:r>
              <a:rPr lang="it-IT" dirty="0" err="1"/>
              <a:t>practices</a:t>
            </a:r>
            <a:r>
              <a:rPr lang="it-IT" dirty="0"/>
              <a:t> </a:t>
            </a:r>
          </a:p>
          <a:p>
            <a:r>
              <a:rPr lang="it-IT" dirty="0"/>
              <a:t>ottenere materiale documentativo sul sistema di istruzione e sulla cultura del paese ospitante.</a:t>
            </a:r>
          </a:p>
        </p:txBody>
      </p:sp>
    </p:spTree>
    <p:extLst>
      <p:ext uri="{BB962C8B-B14F-4D97-AF65-F5344CB8AC3E}">
        <p14:creationId xmlns:p14="http://schemas.microsoft.com/office/powerpoint/2010/main" val="2192894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204864"/>
            <a:ext cx="7772400" cy="1470025"/>
          </a:xfrm>
        </p:spPr>
        <p:txBody>
          <a:bodyPr/>
          <a:lstStyle/>
          <a:p>
            <a:r>
              <a:rPr lang="it-IT" dirty="0"/>
              <a:t> </a:t>
            </a:r>
          </a:p>
        </p:txBody>
      </p:sp>
      <p:sp>
        <p:nvSpPr>
          <p:cNvPr id="3" name="Sottotitolo 2"/>
          <p:cNvSpPr>
            <a:spLocks noGrp="1"/>
          </p:cNvSpPr>
          <p:nvPr>
            <p:ph type="subTitle" idx="1"/>
          </p:nvPr>
        </p:nvSpPr>
        <p:spPr/>
        <p:txBody>
          <a:bodyPr/>
          <a:lstStyle/>
          <a:p>
            <a:endParaRPr lang="it-IT" dirty="0"/>
          </a:p>
        </p:txBody>
      </p:sp>
      <p:graphicFrame>
        <p:nvGraphicFramePr>
          <p:cNvPr id="4" name="Diagramma 3"/>
          <p:cNvGraphicFramePr/>
          <p:nvPr>
            <p:extLst>
              <p:ext uri="{D42A27DB-BD31-4B8C-83A1-F6EECF244321}">
                <p14:modId xmlns:p14="http://schemas.microsoft.com/office/powerpoint/2010/main" val="1623413774"/>
              </p:ext>
            </p:extLst>
          </p:nvPr>
        </p:nvGraphicFramePr>
        <p:xfrm>
          <a:off x="-468560" y="0"/>
          <a:ext cx="93965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6601966" y="6396335"/>
            <a:ext cx="2520280" cy="338554"/>
          </a:xfrm>
          <a:prstGeom prst="rect">
            <a:avLst/>
          </a:prstGeom>
          <a:noFill/>
        </p:spPr>
        <p:txBody>
          <a:bodyPr wrap="square" rtlCol="0">
            <a:spAutoFit/>
          </a:bodyPr>
          <a:lstStyle/>
          <a:p>
            <a:r>
              <a:rPr lang="it-IT" sz="1600" b="1" dirty="0">
                <a:solidFill>
                  <a:schemeClr val="tx2"/>
                </a:solidFill>
              </a:rPr>
              <a:t> </a:t>
            </a:r>
          </a:p>
        </p:txBody>
      </p:sp>
    </p:spTree>
    <p:extLst>
      <p:ext uri="{BB962C8B-B14F-4D97-AF65-F5344CB8AC3E}">
        <p14:creationId xmlns:p14="http://schemas.microsoft.com/office/powerpoint/2010/main" val="36316468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1813</Words>
  <Application>Microsoft Office PowerPoint</Application>
  <PresentationFormat>Presentazione su schermo (4:3)</PresentationFormat>
  <Paragraphs>130</Paragraphs>
  <Slides>13</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Calibri</vt:lpstr>
      <vt:lpstr>Times New Roman</vt:lpstr>
      <vt:lpstr>Tema di Office</vt:lpstr>
      <vt:lpstr>Erasmus plus K1     School education staff mobility</vt:lpstr>
      <vt:lpstr>Progetto K1  Obiettivi di sviluppo sostenibile e strategie d’insegnamento   </vt:lpstr>
      <vt:lpstr>Presentazione standard di PowerPoint</vt:lpstr>
      <vt:lpstr>Svezia: Stockholm 24-31 Ottobre 2021    7 giorni   Structured Educational Visit to Schools/Institutes &amp; Training Seminars</vt:lpstr>
      <vt:lpstr>  Estonia –Tallinn Periodo 07- 14 Novembre 2021   5 giorni One of the best education in Europe  </vt:lpstr>
      <vt:lpstr> Islanda: Rejkjavik     24-30 Aprile 2022    7 giorni Structured Educational Visit to Schools/Institutes &amp; Training Seminars</vt:lpstr>
      <vt:lpstr> Finlandia: Helsinki 8-15 Maggio 2022 7 giorni The Highlights of Finnish Education </vt:lpstr>
      <vt:lpstr>Irlanda: Dublin 15-21 Maggio 2022  6 giorni Structured Educational Visit to Schools/Institutes &amp; Training Seminars</vt:lpstr>
      <vt:lpstr> </vt:lpstr>
      <vt:lpstr>OUTCOMES</vt:lpstr>
      <vt:lpstr> Per quanto riguarda i partecipanti il progetto mira a: </vt:lpstr>
      <vt:lpstr>Disseminazione</vt:lpstr>
      <vt:lpstr>Disseminazione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plus K1     School education staff mobility</dc:title>
  <dc:creator>adriana</dc:creator>
  <cp:lastModifiedBy>Adriana Gallo</cp:lastModifiedBy>
  <cp:revision>26</cp:revision>
  <dcterms:created xsi:type="dcterms:W3CDTF">2018-02-05T21:54:41Z</dcterms:created>
  <dcterms:modified xsi:type="dcterms:W3CDTF">2022-02-04T22:03:55Z</dcterms:modified>
</cp:coreProperties>
</file>