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7" r:id="rId3"/>
    <p:sldId id="259" r:id="rId4"/>
    <p:sldId id="258"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omic Sans MS" panose="030F0902030302020204" pitchFamily="66" charset="0"/>
      <p:regular r:id="rId14"/>
      <p:bold r:id="rId15"/>
      <p:italic r:id="rId16"/>
      <p:boldItalic r:id="rId17"/>
    </p:embeddedFont>
    <p:embeddedFont>
      <p:font typeface="Oswald" pitchFamily="2" charset="77"/>
      <p:regular r:id="rId18"/>
      <p:bold r:id="rId19"/>
    </p:embeddedFont>
    <p:embeddedFont>
      <p:font typeface="Source Code Pro" panose="020B0509030403020204" pitchFamily="49"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7"/>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86707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93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50efe13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50efe13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 </a:t>
            </a:r>
            <a:endParaRPr dirty="0"/>
          </a:p>
        </p:txBody>
      </p:sp>
    </p:spTree>
    <p:extLst>
      <p:ext uri="{BB962C8B-B14F-4D97-AF65-F5344CB8AC3E}">
        <p14:creationId xmlns:p14="http://schemas.microsoft.com/office/powerpoint/2010/main" val="143195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4768e608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4768e608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 </a:t>
            </a:r>
            <a:endParaRPr dirty="0"/>
          </a:p>
        </p:txBody>
      </p:sp>
    </p:spTree>
    <p:extLst>
      <p:ext uri="{BB962C8B-B14F-4D97-AF65-F5344CB8AC3E}">
        <p14:creationId xmlns:p14="http://schemas.microsoft.com/office/powerpoint/2010/main" val="194355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4768e608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4768e608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dirty="0"/>
              <a:t> </a:t>
            </a:r>
            <a:r>
              <a:rPr lang="it-IT" dirty="0"/>
              <a:t> </a:t>
            </a:r>
            <a:endParaRPr dirty="0"/>
          </a:p>
        </p:txBody>
      </p:sp>
    </p:spTree>
    <p:extLst>
      <p:ext uri="{BB962C8B-B14F-4D97-AF65-F5344CB8AC3E}">
        <p14:creationId xmlns:p14="http://schemas.microsoft.com/office/powerpoint/2010/main" val="18935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83f5b2f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83f5b2f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24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83f5b2f9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83f5b2f9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785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4768e608f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4768e608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extLst>
      <p:ext uri="{BB962C8B-B14F-4D97-AF65-F5344CB8AC3E}">
        <p14:creationId xmlns:p14="http://schemas.microsoft.com/office/powerpoint/2010/main" val="361569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4768e608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4768e608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 </a:t>
            </a:r>
            <a:endParaRPr dirty="0"/>
          </a:p>
        </p:txBody>
      </p:sp>
    </p:spTree>
    <p:extLst>
      <p:ext uri="{BB962C8B-B14F-4D97-AF65-F5344CB8AC3E}">
        <p14:creationId xmlns:p14="http://schemas.microsoft.com/office/powerpoint/2010/main" val="382271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4768e608f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4768e608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     </a:t>
            </a:r>
            <a:endParaRPr dirty="0"/>
          </a:p>
        </p:txBody>
      </p:sp>
    </p:spTree>
    <p:extLst>
      <p:ext uri="{BB962C8B-B14F-4D97-AF65-F5344CB8AC3E}">
        <p14:creationId xmlns:p14="http://schemas.microsoft.com/office/powerpoint/2010/main" val="143590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50efe137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50efe137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 </a:t>
            </a:r>
            <a:endParaRPr dirty="0"/>
          </a:p>
        </p:txBody>
      </p:sp>
    </p:spTree>
    <p:extLst>
      <p:ext uri="{BB962C8B-B14F-4D97-AF65-F5344CB8AC3E}">
        <p14:creationId xmlns:p14="http://schemas.microsoft.com/office/powerpoint/2010/main" val="30424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09252" y="1297443"/>
            <a:ext cx="8282400" cy="1858635"/>
          </a:xfrm>
          <a:prstGeom prst="rect">
            <a:avLst/>
          </a:prstGeom>
        </p:spPr>
        <p:txBody>
          <a:bodyPr spcFirstLastPara="1" wrap="square" lIns="91425" tIns="91425" rIns="91425" bIns="91425" anchor="b" anchorCtr="0">
            <a:noAutofit/>
          </a:bodyPr>
          <a:lstStyle/>
          <a:p>
            <a:r>
              <a:rPr lang="it-IT" sz="2800" dirty="0"/>
              <a:t>Il Console Onorario  Thomas </a:t>
            </a:r>
            <a:r>
              <a:rPr lang="it-IT" sz="2800" dirty="0" err="1"/>
              <a:t>Botzios</a:t>
            </a:r>
            <a:r>
              <a:rPr lang="it-IT" sz="2800" dirty="0"/>
              <a:t> e la</a:t>
            </a:r>
            <a:br>
              <a:rPr lang="it-IT" sz="2800" dirty="0"/>
            </a:br>
            <a:r>
              <a:rPr lang="en-US" sz="2800" dirty="0" err="1"/>
              <a:t>Dott</a:t>
            </a:r>
            <a:r>
              <a:rPr lang="en-US" sz="2800" dirty="0"/>
              <a:t>. </a:t>
            </a:r>
            <a:r>
              <a:rPr lang="en-US" sz="2800" dirty="0" err="1"/>
              <a:t>ssa</a:t>
            </a:r>
            <a:r>
              <a:rPr lang="en-US" sz="2800" dirty="0"/>
              <a:t> Marina </a:t>
            </a:r>
            <a:r>
              <a:rPr lang="en-US" sz="2800" dirty="0" err="1"/>
              <a:t>Lenza</a:t>
            </a:r>
            <a:r>
              <a:rPr lang="en-US" sz="2800" dirty="0"/>
              <a:t>, Director of Education Office </a:t>
            </a:r>
            <a:br>
              <a:rPr lang="en-US" sz="2800" dirty="0"/>
            </a:br>
            <a:r>
              <a:rPr lang="en-US" sz="2800" dirty="0"/>
              <a:t>del </a:t>
            </a:r>
            <a:r>
              <a:rPr lang="en-US" sz="2800" dirty="0" err="1"/>
              <a:t>Consolato</a:t>
            </a:r>
            <a:r>
              <a:rPr lang="en-US" sz="2800" dirty="0"/>
              <a:t> </a:t>
            </a:r>
            <a:r>
              <a:rPr lang="en-US" sz="2800" dirty="0" err="1"/>
              <a:t>Generale</a:t>
            </a:r>
            <a:r>
              <a:rPr lang="en-US" sz="2800" dirty="0"/>
              <a:t> </a:t>
            </a:r>
            <a:r>
              <a:rPr lang="en-US" sz="2800" dirty="0" err="1"/>
              <a:t>d’Italia</a:t>
            </a:r>
            <a:r>
              <a:rPr lang="en-US" sz="2800" dirty="0"/>
              <a:t> a Chicago</a:t>
            </a:r>
            <a:br>
              <a:rPr lang="en-US" sz="2800" dirty="0"/>
            </a:br>
            <a:r>
              <a:rPr lang="en-US" sz="2800" dirty="0" err="1"/>
              <a:t>invitano</a:t>
            </a:r>
            <a:br>
              <a:rPr lang="it-IT" sz="2000" dirty="0"/>
            </a:br>
            <a:r>
              <a:rPr lang="en" sz="2800" dirty="0"/>
              <a:t>Ridgewood High School</a:t>
            </a:r>
            <a:endParaRPr sz="2800" dirty="0"/>
          </a:p>
          <a:p>
            <a:pPr marL="0" lvl="0" indent="0" algn="ctr" rtl="0">
              <a:spcBef>
                <a:spcPts val="0"/>
              </a:spcBef>
              <a:spcAft>
                <a:spcPts val="0"/>
              </a:spcAft>
              <a:buSzPts val="990"/>
              <a:buNone/>
            </a:pPr>
            <a:r>
              <a:rPr lang="en" sz="2800" dirty="0"/>
              <a:t>&amp;</a:t>
            </a:r>
            <a:endParaRPr sz="2800" dirty="0"/>
          </a:p>
          <a:p>
            <a:pPr marL="0" lvl="0" indent="0" algn="ctr" rtl="0">
              <a:spcBef>
                <a:spcPts val="0"/>
              </a:spcBef>
              <a:spcAft>
                <a:spcPts val="0"/>
              </a:spcAft>
              <a:buSzPts val="990"/>
              <a:buNone/>
            </a:pPr>
            <a:r>
              <a:rPr lang="en" sz="2800" dirty="0"/>
              <a:t>Istituto Superiore Carlo Dell’Acqua </a:t>
            </a:r>
            <a:endParaRPr sz="2800" dirty="0"/>
          </a:p>
        </p:txBody>
      </p:sp>
      <p:sp>
        <p:nvSpPr>
          <p:cNvPr id="63" name="Google Shape;63;p13"/>
          <p:cNvSpPr txBox="1">
            <a:spLocks noGrp="1"/>
          </p:cNvSpPr>
          <p:nvPr>
            <p:ph type="subTitle" idx="1"/>
          </p:nvPr>
        </p:nvSpPr>
        <p:spPr>
          <a:xfrm>
            <a:off x="411175" y="2999758"/>
            <a:ext cx="8282400" cy="2143741"/>
          </a:xfrm>
          <a:prstGeom prst="rect">
            <a:avLst/>
          </a:prstGeom>
        </p:spPr>
        <p:txBody>
          <a:bodyPr spcFirstLastPara="1" wrap="square" lIns="91425" tIns="91425" rIns="91425" bIns="91425" anchor="ctr" anchorCtr="0">
            <a:normAutofit fontScale="47500" lnSpcReduction="20000"/>
          </a:bodyPr>
          <a:lstStyle/>
          <a:p>
            <a:pPr marL="0" lvl="0" indent="0" algn="ctr" rtl="0">
              <a:spcBef>
                <a:spcPts val="0"/>
              </a:spcBef>
              <a:spcAft>
                <a:spcPts val="0"/>
              </a:spcAft>
              <a:buNone/>
            </a:pPr>
            <a:endParaRPr lang="en" dirty="0"/>
          </a:p>
          <a:p>
            <a:pPr marL="0" lvl="0" indent="0" algn="ctr" rtl="0">
              <a:spcBef>
                <a:spcPts val="0"/>
              </a:spcBef>
              <a:spcAft>
                <a:spcPts val="0"/>
              </a:spcAft>
              <a:buNone/>
            </a:pPr>
            <a:endParaRPr lang="it-IT" sz="2400" dirty="0"/>
          </a:p>
          <a:p>
            <a:pPr marL="0" lvl="0" indent="0" algn="ctr" rtl="0">
              <a:spcBef>
                <a:spcPts val="0"/>
              </a:spcBef>
              <a:spcAft>
                <a:spcPts val="0"/>
              </a:spcAft>
              <a:buNone/>
            </a:pPr>
            <a:r>
              <a:rPr lang="it-IT" sz="2900" dirty="0"/>
              <a:t>a</a:t>
            </a:r>
            <a:r>
              <a:rPr lang="en" sz="2900" dirty="0"/>
              <a:t>lla presentazione del</a:t>
            </a:r>
          </a:p>
          <a:p>
            <a:pPr marL="0" lvl="0" indent="0" algn="ctr" rtl="0">
              <a:spcBef>
                <a:spcPts val="0"/>
              </a:spcBef>
              <a:spcAft>
                <a:spcPts val="0"/>
              </a:spcAft>
              <a:buNone/>
            </a:pPr>
            <a:endParaRPr lang="en" dirty="0"/>
          </a:p>
          <a:p>
            <a:pPr marL="0" lvl="0" indent="0" algn="ctr" rtl="0">
              <a:spcBef>
                <a:spcPts val="0"/>
              </a:spcBef>
              <a:spcAft>
                <a:spcPts val="0"/>
              </a:spcAft>
              <a:buNone/>
            </a:pPr>
            <a:r>
              <a:rPr lang="en" sz="6700" dirty="0"/>
              <a:t>Cross Cultural Exchange Program</a:t>
            </a:r>
          </a:p>
          <a:p>
            <a:r>
              <a:rPr lang="it-IT" sz="1200" dirty="0"/>
              <a:t> </a:t>
            </a:r>
          </a:p>
          <a:p>
            <a:r>
              <a:rPr lang="en-US" sz="1600" dirty="0"/>
              <a:t> </a:t>
            </a:r>
          </a:p>
          <a:p>
            <a:endParaRPr lang="en-US" sz="1600" dirty="0"/>
          </a:p>
          <a:p>
            <a:r>
              <a:rPr lang="en-US" sz="2900" dirty="0"/>
              <a:t>Meeting 10  </a:t>
            </a:r>
            <a:r>
              <a:rPr lang="en-US" sz="2900" dirty="0" err="1"/>
              <a:t>maggio</a:t>
            </a:r>
            <a:r>
              <a:rPr lang="en-US" sz="2900" dirty="0"/>
              <a:t> 2022 </a:t>
            </a:r>
          </a:p>
          <a:p>
            <a:r>
              <a:rPr lang="en-US" sz="2900" dirty="0"/>
              <a:t> </a:t>
            </a:r>
            <a:endParaRPr lang="it-IT" sz="2900" dirty="0"/>
          </a:p>
          <a:p>
            <a:r>
              <a:rPr lang="en-US" sz="2900" dirty="0"/>
              <a:t>10,00 Chicago / 17,00 Milano</a:t>
            </a:r>
            <a:endParaRPr lang="it-IT" sz="2900" dirty="0"/>
          </a:p>
          <a:p>
            <a:pPr marL="0" lvl="0" indent="0" algn="ctr" rtl="0">
              <a:spcBef>
                <a:spcPts val="0"/>
              </a:spcBef>
              <a:spcAft>
                <a:spcPts val="0"/>
              </a:spcAft>
              <a:buNone/>
            </a:pPr>
            <a:endParaRPr dirty="0"/>
          </a:p>
        </p:txBody>
      </p:sp>
      <p:pic>
        <p:nvPicPr>
          <p:cNvPr id="64" name="Google Shape;64;p13"/>
          <p:cNvPicPr preferRelativeResize="0"/>
          <p:nvPr/>
        </p:nvPicPr>
        <p:blipFill>
          <a:blip r:embed="rId3">
            <a:alphaModFix/>
          </a:blip>
          <a:stretch>
            <a:fillRect/>
          </a:stretch>
        </p:blipFill>
        <p:spPr>
          <a:xfrm>
            <a:off x="7873699" y="106749"/>
            <a:ext cx="1224252" cy="1190694"/>
          </a:xfrm>
          <a:prstGeom prst="rect">
            <a:avLst/>
          </a:prstGeom>
          <a:noFill/>
          <a:ln>
            <a:noFill/>
          </a:ln>
        </p:spPr>
      </p:pic>
      <p:pic>
        <p:nvPicPr>
          <p:cNvPr id="65" name="Google Shape;65;p13"/>
          <p:cNvPicPr preferRelativeResize="0"/>
          <p:nvPr/>
        </p:nvPicPr>
        <p:blipFill>
          <a:blip r:embed="rId4">
            <a:alphaModFix/>
          </a:blip>
          <a:stretch>
            <a:fillRect/>
          </a:stretch>
        </p:blipFill>
        <p:spPr>
          <a:xfrm>
            <a:off x="51297" y="106747"/>
            <a:ext cx="1173470" cy="11906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dirty="0">
                <a:solidFill>
                  <a:srgbClr val="FFFF00"/>
                </a:solidFill>
                <a:latin typeface="Source Code Pro" panose="020B0604020202020204" charset="0"/>
                <a:ea typeface="Source Code Pro" panose="020B0604020202020204" charset="0"/>
              </a:rPr>
              <a:t>What we have learned…</a:t>
            </a:r>
            <a:endParaRPr b="1" dirty="0">
              <a:solidFill>
                <a:srgbClr val="FFFF00"/>
              </a:solidFill>
              <a:latin typeface="Source Code Pro" panose="020B0604020202020204" charset="0"/>
              <a:ea typeface="Source Code Pro" panose="020B0604020202020204" charset="0"/>
            </a:endParaRPr>
          </a:p>
        </p:txBody>
      </p:sp>
      <p:sp>
        <p:nvSpPr>
          <p:cNvPr id="127" name="Google Shape;127;p22"/>
          <p:cNvSpPr txBox="1">
            <a:spLocks noGrp="1"/>
          </p:cNvSpPr>
          <p:nvPr>
            <p:ph type="body" idx="1"/>
          </p:nvPr>
        </p:nvSpPr>
        <p:spPr>
          <a:xfrm>
            <a:off x="311700" y="1468825"/>
            <a:ext cx="8520600" cy="3438674"/>
          </a:xfrm>
          <a:prstGeom prst="rect">
            <a:avLst/>
          </a:prstGeom>
        </p:spPr>
        <p:txBody>
          <a:bodyPr spcFirstLastPara="1" wrap="square" lIns="91425" tIns="91425" rIns="91425" bIns="91425" anchor="t" anchorCtr="0">
            <a:normAutofit fontScale="92500" lnSpcReduction="20000"/>
          </a:bodyPr>
          <a:lstStyle/>
          <a:p>
            <a:pPr marL="457200" lvl="0" indent="-325755" algn="l" rtl="0">
              <a:spcBef>
                <a:spcPts val="0"/>
              </a:spcBef>
              <a:spcAft>
                <a:spcPts val="0"/>
              </a:spcAft>
              <a:buClr>
                <a:srgbClr val="000000"/>
              </a:buClr>
              <a:buSzPct val="100000"/>
              <a:buAutoNum type="arabicPeriod"/>
            </a:pPr>
            <a:r>
              <a:rPr lang="en" b="1" dirty="0">
                <a:solidFill>
                  <a:srgbClr val="000000"/>
                </a:solidFill>
              </a:rPr>
              <a:t> We have learned a lot about </a:t>
            </a:r>
            <a:r>
              <a:rPr lang="en" b="1" dirty="0" err="1">
                <a:solidFill>
                  <a:srgbClr val="000000"/>
                </a:solidFill>
              </a:rPr>
              <a:t>Ialian</a:t>
            </a:r>
            <a:r>
              <a:rPr lang="en" b="1" dirty="0">
                <a:solidFill>
                  <a:srgbClr val="000000"/>
                </a:solidFill>
              </a:rPr>
              <a:t> and American culture:</a:t>
            </a:r>
            <a:endParaRPr b="1" dirty="0">
              <a:solidFill>
                <a:srgbClr val="000000"/>
              </a:solidFill>
            </a:endParaRPr>
          </a:p>
          <a:p>
            <a:pPr marL="742950" indent="-285750">
              <a:spcBef>
                <a:spcPts val="1200"/>
              </a:spcBef>
              <a:buFont typeface="Arial" panose="020B0604020202020204" pitchFamily="34" charset="0"/>
              <a:buChar char="•"/>
            </a:pPr>
            <a:r>
              <a:rPr lang="en" b="1" dirty="0">
                <a:solidFill>
                  <a:srgbClr val="000000"/>
                </a:solidFill>
              </a:rPr>
              <a:t>   - school life</a:t>
            </a:r>
            <a:endParaRPr b="1" dirty="0">
              <a:solidFill>
                <a:srgbClr val="000000"/>
              </a:solidFill>
            </a:endParaRPr>
          </a:p>
          <a:p>
            <a:pPr marL="742950" indent="-285750">
              <a:spcBef>
                <a:spcPts val="1200"/>
              </a:spcBef>
              <a:buFont typeface="Arial" panose="020B0604020202020204" pitchFamily="34" charset="0"/>
              <a:buChar char="•"/>
            </a:pPr>
            <a:r>
              <a:rPr lang="en" b="1" dirty="0">
                <a:solidFill>
                  <a:srgbClr val="000000"/>
                </a:solidFill>
              </a:rPr>
              <a:t>   - </a:t>
            </a:r>
            <a:r>
              <a:rPr lang="it-IT" b="1" dirty="0">
                <a:solidFill>
                  <a:srgbClr val="000000"/>
                </a:solidFill>
              </a:rPr>
              <a:t>free time</a:t>
            </a:r>
            <a:endParaRPr b="1" dirty="0">
              <a:solidFill>
                <a:srgbClr val="000000"/>
              </a:solidFill>
            </a:endParaRPr>
          </a:p>
          <a:p>
            <a:pPr marL="742950" indent="-285750">
              <a:spcBef>
                <a:spcPts val="1200"/>
              </a:spcBef>
              <a:buFont typeface="Arial" panose="020B0604020202020204" pitchFamily="34" charset="0"/>
              <a:buChar char="•"/>
            </a:pPr>
            <a:r>
              <a:rPr lang="en" b="1" dirty="0">
                <a:solidFill>
                  <a:srgbClr val="000000"/>
                </a:solidFill>
              </a:rPr>
              <a:t>   - the Italian cit</a:t>
            </a:r>
            <a:r>
              <a:rPr lang="it-IT" b="1" dirty="0" err="1">
                <a:solidFill>
                  <a:srgbClr val="000000"/>
                </a:solidFill>
              </a:rPr>
              <a:t>ies</a:t>
            </a:r>
            <a:endParaRPr b="1" dirty="0">
              <a:solidFill>
                <a:srgbClr val="000000"/>
              </a:solidFill>
            </a:endParaRPr>
          </a:p>
          <a:p>
            <a:pPr marL="742950" indent="-285750">
              <a:spcBef>
                <a:spcPts val="1200"/>
              </a:spcBef>
              <a:buFont typeface="Arial" panose="020B0604020202020204" pitchFamily="34" charset="0"/>
              <a:buChar char="•"/>
            </a:pPr>
            <a:r>
              <a:rPr lang="en" b="1" dirty="0">
                <a:solidFill>
                  <a:srgbClr val="000000"/>
                </a:solidFill>
              </a:rPr>
              <a:t>   - holidays</a:t>
            </a:r>
            <a:endParaRPr b="1" dirty="0">
              <a:solidFill>
                <a:srgbClr val="000000"/>
              </a:solidFill>
            </a:endParaRPr>
          </a:p>
          <a:p>
            <a:pPr marL="742950" indent="-285750">
              <a:spcBef>
                <a:spcPts val="1200"/>
              </a:spcBef>
              <a:buFont typeface="Arial" panose="020B0604020202020204" pitchFamily="34" charset="0"/>
              <a:buChar char="•"/>
            </a:pPr>
            <a:r>
              <a:rPr lang="en" b="1" dirty="0">
                <a:solidFill>
                  <a:srgbClr val="000000"/>
                </a:solidFill>
              </a:rPr>
              <a:t>   - fashion</a:t>
            </a:r>
            <a:endParaRPr b="1" dirty="0">
              <a:solidFill>
                <a:srgbClr val="000000"/>
              </a:solidFill>
            </a:endParaRPr>
          </a:p>
          <a:p>
            <a:pPr marL="742950" indent="-285750">
              <a:spcBef>
                <a:spcPts val="1200"/>
              </a:spcBef>
              <a:buFont typeface="Arial" panose="020B0604020202020204" pitchFamily="34" charset="0"/>
              <a:buChar char="•"/>
            </a:pPr>
            <a:r>
              <a:rPr lang="en" b="1" dirty="0">
                <a:solidFill>
                  <a:srgbClr val="000000"/>
                </a:solidFill>
              </a:rPr>
              <a:t>   - </a:t>
            </a:r>
            <a:r>
              <a:rPr lang="it-IT" b="1" dirty="0" err="1">
                <a:solidFill>
                  <a:srgbClr val="000000"/>
                </a:solidFill>
              </a:rPr>
              <a:t>sports</a:t>
            </a:r>
            <a:endParaRPr b="1" dirty="0">
              <a:solidFill>
                <a:srgbClr val="000000"/>
              </a:solidFill>
            </a:endParaRPr>
          </a:p>
          <a:p>
            <a:pPr marL="742950" indent="-285750">
              <a:spcBef>
                <a:spcPts val="1200"/>
              </a:spcBef>
              <a:spcAft>
                <a:spcPts val="1200"/>
              </a:spcAft>
              <a:buFont typeface="Arial" panose="020B0604020202020204" pitchFamily="34" charset="0"/>
              <a:buChar char="•"/>
            </a:pPr>
            <a:r>
              <a:rPr lang="en" b="1" dirty="0">
                <a:solidFill>
                  <a:srgbClr val="000000"/>
                </a:solidFill>
              </a:rPr>
              <a:t>   - food                . . .</a:t>
            </a:r>
          </a:p>
          <a:p>
            <a:pPr marL="742950" indent="-285750">
              <a:spcBef>
                <a:spcPts val="1200"/>
              </a:spcBef>
              <a:spcAft>
                <a:spcPts val="1200"/>
              </a:spcAft>
              <a:buFont typeface="Arial" panose="020B0604020202020204" pitchFamily="34" charset="0"/>
              <a:buChar char="•"/>
            </a:pPr>
            <a:endParaRPr b="1"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solidFill>
                  <a:schemeClr val="accent6"/>
                </a:solidFill>
                <a:latin typeface="Source Code Pro" panose="020B0604020202020204" charset="0"/>
                <a:ea typeface="Source Code Pro" panose="020B0604020202020204" charset="0"/>
              </a:rPr>
              <a:t>Future Plans  </a:t>
            </a:r>
            <a:endParaRPr sz="4000" b="1" dirty="0">
              <a:solidFill>
                <a:schemeClr val="accent6"/>
              </a:solidFill>
              <a:latin typeface="Source Code Pro" panose="020B0604020202020204" charset="0"/>
              <a:ea typeface="Source Code Pro" panose="020B0604020202020204" charset="0"/>
            </a:endParaRPr>
          </a:p>
        </p:txBody>
      </p:sp>
      <p:sp>
        <p:nvSpPr>
          <p:cNvPr id="133" name="Google Shape;133;p23"/>
          <p:cNvSpPr txBox="1">
            <a:spLocks noGrp="1"/>
          </p:cNvSpPr>
          <p:nvPr>
            <p:ph type="body" idx="1"/>
          </p:nvPr>
        </p:nvSpPr>
        <p:spPr>
          <a:xfrm>
            <a:off x="203931" y="1263056"/>
            <a:ext cx="8628369" cy="3644443"/>
          </a:xfrm>
          <a:prstGeom prst="rect">
            <a:avLst/>
          </a:prstGeom>
        </p:spPr>
        <p:txBody>
          <a:bodyPr spcFirstLastPara="1" wrap="square" lIns="91425" tIns="91425" rIns="91425" bIns="91425" anchor="t" anchorCtr="0">
            <a:normAutofit fontScale="25000" lnSpcReduction="20000"/>
          </a:bodyPr>
          <a:lstStyle/>
          <a:p>
            <a:pPr lvl="0" indent="-356552">
              <a:buClr>
                <a:srgbClr val="FFFF00"/>
              </a:buClr>
              <a:buSzPct val="100000"/>
              <a:buAutoNum type="arabicPeriod"/>
            </a:pPr>
            <a:r>
              <a:rPr lang="en" sz="6200" b="1" dirty="0">
                <a:solidFill>
                  <a:srgbClr val="FFFF00"/>
                </a:solidFill>
              </a:rPr>
              <a:t> XXII Settimana della Lingua Italiana nel mondo –          	</a:t>
            </a:r>
            <a:r>
              <a:rPr lang="en" sz="6200" b="1" dirty="0">
                <a:solidFill>
                  <a:srgbClr val="FFFF00"/>
                </a:solidFill>
                <a:latin typeface="Comic Sans MS"/>
                <a:sym typeface="Comic Sans MS"/>
              </a:rPr>
              <a:t>L’Italiano e </a:t>
            </a:r>
            <a:r>
              <a:rPr lang="en" sz="6200" b="1" dirty="0">
                <a:solidFill>
                  <a:srgbClr val="FFFF00"/>
                </a:solidFill>
                <a:latin typeface="Comic Sans MS"/>
                <a:ea typeface="Comic Sans MS"/>
                <a:cs typeface="Comic Sans MS"/>
                <a:sym typeface="Comic Sans MS"/>
              </a:rPr>
              <a:t>i Giovani : Come, </a:t>
            </a:r>
            <a:r>
              <a:rPr lang="en" sz="6200" b="1" dirty="0" err="1">
                <a:solidFill>
                  <a:srgbClr val="FFFF00"/>
                </a:solidFill>
                <a:latin typeface="Comic Sans MS"/>
                <a:ea typeface="Comic Sans MS"/>
                <a:cs typeface="Comic Sans MS"/>
                <a:sym typeface="Comic Sans MS"/>
              </a:rPr>
              <a:t>scusa</a:t>
            </a:r>
            <a:r>
              <a:rPr lang="en" sz="6200" b="1" dirty="0">
                <a:solidFill>
                  <a:srgbClr val="FFFF00"/>
                </a:solidFill>
                <a:latin typeface="Comic Sans MS"/>
                <a:ea typeface="Comic Sans MS"/>
                <a:cs typeface="Comic Sans MS"/>
                <a:sym typeface="Comic Sans MS"/>
              </a:rPr>
              <a:t>? Non </a:t>
            </a:r>
            <a:r>
              <a:rPr lang="en" sz="6200" b="1" dirty="0" err="1">
                <a:solidFill>
                  <a:srgbClr val="FFFF00"/>
                </a:solidFill>
                <a:latin typeface="Comic Sans MS"/>
                <a:ea typeface="Comic Sans MS"/>
                <a:cs typeface="Comic Sans MS"/>
                <a:sym typeface="Comic Sans MS"/>
              </a:rPr>
              <a:t>ti</a:t>
            </a:r>
            <a:r>
              <a:rPr lang="en" sz="6200" b="1" dirty="0">
                <a:solidFill>
                  <a:srgbClr val="FFFF00"/>
                </a:solidFill>
                <a:latin typeface="Comic Sans MS"/>
                <a:ea typeface="Comic Sans MS"/>
                <a:cs typeface="Comic Sans MS"/>
                <a:sym typeface="Comic Sans MS"/>
              </a:rPr>
              <a:t> follow.  Contest  </a:t>
            </a:r>
            <a:endParaRPr lang="en" sz="6200" b="1" dirty="0">
              <a:solidFill>
                <a:srgbClr val="FFFF00"/>
              </a:solidFill>
            </a:endParaRPr>
          </a:p>
          <a:p>
            <a:pPr marL="457200" lvl="0" indent="-356552" algn="l" rtl="0">
              <a:spcBef>
                <a:spcPts val="0"/>
              </a:spcBef>
              <a:spcAft>
                <a:spcPts val="0"/>
              </a:spcAft>
              <a:buClr>
                <a:srgbClr val="FFFF00"/>
              </a:buClr>
              <a:buSzPct val="100000"/>
              <a:buAutoNum type="arabicPeriod"/>
            </a:pPr>
            <a:r>
              <a:rPr lang="en" sz="6200" b="1" dirty="0">
                <a:solidFill>
                  <a:srgbClr val="FFFF00"/>
                </a:solidFill>
              </a:rPr>
              <a:t> Steam Project with Art</a:t>
            </a:r>
            <a:endParaRPr sz="6200" b="1" dirty="0">
              <a:solidFill>
                <a:srgbClr val="FFFF00"/>
              </a:solidFill>
            </a:endParaRPr>
          </a:p>
          <a:p>
            <a:pPr marL="457200" lvl="0" indent="-356552" algn="l" rtl="0">
              <a:spcBef>
                <a:spcPts val="0"/>
              </a:spcBef>
              <a:spcAft>
                <a:spcPts val="0"/>
              </a:spcAft>
              <a:buClr>
                <a:srgbClr val="FFFF00"/>
              </a:buClr>
              <a:buSzPct val="100000"/>
              <a:buAutoNum type="arabicPeriod"/>
            </a:pPr>
            <a:r>
              <a:rPr lang="en" sz="6200" b="1" dirty="0">
                <a:solidFill>
                  <a:srgbClr val="FFFF00"/>
                </a:solidFill>
              </a:rPr>
              <a:t> PBL assignment with English</a:t>
            </a:r>
            <a:endParaRPr sz="6200" b="1" dirty="0">
              <a:solidFill>
                <a:srgbClr val="FFFF00"/>
              </a:solidFill>
            </a:endParaRPr>
          </a:p>
          <a:p>
            <a:pPr marL="457200" lvl="0" indent="-356552" algn="l" rtl="0">
              <a:spcBef>
                <a:spcPts val="0"/>
              </a:spcBef>
              <a:spcAft>
                <a:spcPts val="0"/>
              </a:spcAft>
              <a:buClr>
                <a:srgbClr val="FFFF00"/>
              </a:buClr>
              <a:buSzPct val="100000"/>
              <a:buAutoNum type="arabicPeriod"/>
            </a:pPr>
            <a:r>
              <a:rPr lang="en" sz="6200" b="1" dirty="0">
                <a:solidFill>
                  <a:srgbClr val="FFFF00"/>
                </a:solidFill>
              </a:rPr>
              <a:t> Formative training enterprise</a:t>
            </a:r>
          </a:p>
          <a:p>
            <a:pPr marL="100648" lvl="0" indent="0" algn="l" rtl="0">
              <a:spcBef>
                <a:spcPts val="0"/>
              </a:spcBef>
              <a:spcAft>
                <a:spcPts val="0"/>
              </a:spcAft>
              <a:buClr>
                <a:srgbClr val="FFFF00"/>
              </a:buClr>
              <a:buSzPct val="100000"/>
              <a:buNone/>
            </a:pPr>
            <a:r>
              <a:rPr lang="en" sz="6200" b="1" dirty="0">
                <a:solidFill>
                  <a:srgbClr val="FFFF00"/>
                </a:solidFill>
              </a:rPr>
              <a:t>5. Milan/Chicago: eco-cultural tours</a:t>
            </a:r>
          </a:p>
          <a:p>
            <a:pPr marL="100648" lvl="0" indent="0" algn="l" rtl="0">
              <a:spcBef>
                <a:spcPts val="0"/>
              </a:spcBef>
              <a:spcAft>
                <a:spcPts val="0"/>
              </a:spcAft>
              <a:buClr>
                <a:srgbClr val="FFFF00"/>
              </a:buClr>
              <a:buSzPct val="100000"/>
              <a:buNone/>
            </a:pPr>
            <a:r>
              <a:rPr lang="en" sz="6200" b="1" dirty="0">
                <a:solidFill>
                  <a:srgbClr val="FFFF00"/>
                </a:solidFill>
              </a:rPr>
              <a:t>6. Eco sustainability in Northern Italy Lake District and in the American Great Lakes</a:t>
            </a:r>
          </a:p>
          <a:p>
            <a:pPr marL="100648" lvl="0" indent="0" algn="l" rtl="0">
              <a:spcBef>
                <a:spcPts val="0"/>
              </a:spcBef>
              <a:spcAft>
                <a:spcPts val="0"/>
              </a:spcAft>
              <a:buClr>
                <a:srgbClr val="FFFF00"/>
              </a:buClr>
              <a:buSzPct val="100000"/>
              <a:buNone/>
            </a:pPr>
            <a:r>
              <a:rPr lang="en" sz="6200" b="1" dirty="0">
                <a:solidFill>
                  <a:srgbClr val="FFFF00"/>
                </a:solidFill>
              </a:rPr>
              <a:t>7. What food is Italy famous for? - What food is Illinois famous for?</a:t>
            </a:r>
          </a:p>
          <a:p>
            <a:pPr marL="100648" lvl="0" indent="0">
              <a:buClr>
                <a:srgbClr val="FFFF00"/>
              </a:buClr>
              <a:buSzPct val="100000"/>
              <a:buNone/>
            </a:pPr>
            <a:r>
              <a:rPr lang="en" sz="6200" b="1" dirty="0">
                <a:solidFill>
                  <a:srgbClr val="FFFF00"/>
                </a:solidFill>
              </a:rPr>
              <a:t>8. </a:t>
            </a:r>
            <a:r>
              <a:rPr lang="it-IT" sz="6200" b="1" dirty="0" err="1">
                <a:solidFill>
                  <a:srgbClr val="FFFF00"/>
                </a:solidFill>
              </a:rPr>
              <a:t>Videomaking</a:t>
            </a:r>
            <a:r>
              <a:rPr lang="it-IT" sz="6200" b="1" dirty="0">
                <a:solidFill>
                  <a:srgbClr val="FFFF00"/>
                </a:solidFill>
              </a:rPr>
              <a:t> project</a:t>
            </a:r>
            <a:endParaRPr lang="en" sz="6200" b="1" dirty="0">
              <a:solidFill>
                <a:srgbClr val="FFFF00"/>
              </a:solidFill>
            </a:endParaRPr>
          </a:p>
          <a:p>
            <a:pPr marL="100648" lvl="0" indent="0" algn="l" rtl="0">
              <a:spcBef>
                <a:spcPts val="0"/>
              </a:spcBef>
              <a:spcAft>
                <a:spcPts val="0"/>
              </a:spcAft>
              <a:buClr>
                <a:srgbClr val="FFFF00"/>
              </a:buClr>
              <a:buSzPct val="100000"/>
              <a:buNone/>
            </a:pPr>
            <a:r>
              <a:rPr lang="en" sz="6200" b="1" dirty="0">
                <a:solidFill>
                  <a:srgbClr val="FFFF00"/>
                </a:solidFill>
              </a:rPr>
              <a:t>9. Possible actual exchange in two years</a:t>
            </a:r>
          </a:p>
          <a:p>
            <a:pPr marL="457200" lvl="0" indent="-356552" algn="l" rtl="0">
              <a:spcBef>
                <a:spcPts val="0"/>
              </a:spcBef>
              <a:spcAft>
                <a:spcPts val="0"/>
              </a:spcAft>
              <a:buClr>
                <a:srgbClr val="FFFF00"/>
              </a:buClr>
              <a:buSzPct val="100000"/>
              <a:buAutoNum type="arabicPeriod"/>
            </a:pPr>
            <a:endParaRPr sz="2600" b="1" dirty="0">
              <a:solidFill>
                <a:srgbClr val="FFFF00"/>
              </a:solidFill>
            </a:endParaRPr>
          </a:p>
          <a:p>
            <a:pPr marL="0" lvl="0" indent="0" algn="l" rtl="0">
              <a:spcBef>
                <a:spcPts val="1200"/>
              </a:spcBef>
              <a:spcAft>
                <a:spcPts val="0"/>
              </a:spcAft>
              <a:buNone/>
            </a:pPr>
            <a:r>
              <a:rPr lang="it-IT" sz="2600" b="1" dirty="0">
                <a:solidFill>
                  <a:srgbClr val="14D746"/>
                </a:solidFill>
              </a:rPr>
              <a:t> </a:t>
            </a:r>
            <a:endParaRPr sz="2600" b="1" dirty="0">
              <a:solidFill>
                <a:srgbClr val="14D746"/>
              </a:solidFill>
            </a:endParaRPr>
          </a:p>
          <a:p>
            <a:pPr marL="0" lvl="0" indent="0" algn="ctr" rtl="0">
              <a:spcBef>
                <a:spcPts val="1200"/>
              </a:spcBef>
              <a:spcAft>
                <a:spcPts val="0"/>
              </a:spcAft>
              <a:buNone/>
            </a:pPr>
            <a:r>
              <a:rPr lang="it-IT" sz="8600" b="1" dirty="0">
                <a:solidFill>
                  <a:srgbClr val="FFFF00"/>
                </a:solidFill>
              </a:rPr>
              <a:t>. . .   </a:t>
            </a:r>
            <a:r>
              <a:rPr lang="it-IT" sz="3756" b="1" dirty="0">
                <a:solidFill>
                  <a:schemeClr val="lt1"/>
                </a:solidFill>
              </a:rPr>
              <a:t> </a:t>
            </a:r>
            <a:endParaRPr sz="3756" b="1" dirty="0">
              <a:solidFill>
                <a:schemeClr val="lt1"/>
              </a:solidFill>
            </a:endParaRPr>
          </a:p>
          <a:p>
            <a:pPr marL="457200" lvl="0" indent="0" algn="l" rtl="0">
              <a:spcBef>
                <a:spcPts val="1200"/>
              </a:spcBef>
              <a:spcAft>
                <a:spcPts val="1200"/>
              </a:spcAft>
              <a:buNone/>
            </a:pPr>
            <a:endParaRPr sz="2600" b="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6557" y="0"/>
            <a:ext cx="8591413" cy="3552345"/>
          </a:xfrm>
        </p:spPr>
        <p:txBody>
          <a:bodyPr>
            <a:normAutofit fontScale="90000"/>
          </a:bodyPr>
          <a:lstStyle/>
          <a:p>
            <a:r>
              <a:rPr lang="it-IT" b="1" dirty="0"/>
              <a:t>Partecipanti / </a:t>
            </a:r>
            <a:br>
              <a:rPr lang="it-IT" b="1" dirty="0">
                <a:solidFill>
                  <a:schemeClr val="tx1"/>
                </a:solidFill>
              </a:rPr>
            </a:br>
            <a:br>
              <a:rPr lang="it-IT" dirty="0"/>
            </a:br>
            <a:r>
              <a:rPr lang="it-IT" dirty="0"/>
              <a:t> </a:t>
            </a:r>
            <a:br>
              <a:rPr lang="it-IT" dirty="0"/>
            </a:br>
            <a:br>
              <a:rPr lang="it-IT" dirty="0"/>
            </a:br>
            <a:r>
              <a:rPr lang="it-IT" sz="2000" dirty="0">
                <a:solidFill>
                  <a:srgbClr val="FF0000"/>
                </a:solidFill>
              </a:rPr>
              <a:t>Partecipanti:</a:t>
            </a:r>
            <a:br>
              <a:rPr lang="it-IT" sz="3100" dirty="0"/>
            </a:br>
            <a:r>
              <a:rPr lang="it-IT" sz="2700" dirty="0">
                <a:solidFill>
                  <a:srgbClr val="FF0000"/>
                </a:solidFill>
              </a:rPr>
              <a:t>Console Generale d’Italia Thomas </a:t>
            </a:r>
            <a:r>
              <a:rPr lang="it-IT" sz="2700" dirty="0" err="1">
                <a:solidFill>
                  <a:srgbClr val="FF0000"/>
                </a:solidFill>
              </a:rPr>
              <a:t>Botzios</a:t>
            </a:r>
            <a:br>
              <a:rPr lang="it-IT" sz="2700" dirty="0">
                <a:solidFill>
                  <a:srgbClr val="FF0000"/>
                </a:solidFill>
              </a:rPr>
            </a:br>
            <a:r>
              <a:rPr lang="en-US" sz="2700" dirty="0" err="1">
                <a:solidFill>
                  <a:srgbClr val="FF0000"/>
                </a:solidFill>
              </a:rPr>
              <a:t>Dott</a:t>
            </a:r>
            <a:r>
              <a:rPr lang="en-US" sz="2700" dirty="0">
                <a:solidFill>
                  <a:srgbClr val="FF0000"/>
                </a:solidFill>
              </a:rPr>
              <a:t>. Marina </a:t>
            </a:r>
            <a:r>
              <a:rPr lang="en-US" sz="2700" dirty="0" err="1">
                <a:solidFill>
                  <a:srgbClr val="FF0000"/>
                </a:solidFill>
              </a:rPr>
              <a:t>Lenza</a:t>
            </a:r>
            <a:r>
              <a:rPr lang="en-US" sz="2700" dirty="0">
                <a:solidFill>
                  <a:srgbClr val="FF0000"/>
                </a:solidFill>
              </a:rPr>
              <a:t>, Director of Education Office</a:t>
            </a:r>
            <a:r>
              <a:rPr lang="en-US" dirty="0">
                <a:solidFill>
                  <a:srgbClr val="FF0000"/>
                </a:solidFill>
              </a:rPr>
              <a:t> </a:t>
            </a:r>
            <a:r>
              <a:rPr lang="it-IT" sz="3100" dirty="0">
                <a:solidFill>
                  <a:srgbClr val="FF0000"/>
                </a:solidFill>
              </a:rPr>
              <a:t> </a:t>
            </a:r>
            <a:br>
              <a:rPr lang="it-IT" sz="3100" dirty="0">
                <a:solidFill>
                  <a:srgbClr val="FF0000"/>
                </a:solidFill>
              </a:rPr>
            </a:br>
            <a:br>
              <a:rPr lang="it-IT" sz="3100" dirty="0">
                <a:solidFill>
                  <a:srgbClr val="FF0000"/>
                </a:solidFill>
              </a:rPr>
            </a:br>
            <a:r>
              <a:rPr lang="it-IT" sz="2700" dirty="0"/>
              <a:t>Dott. Laura </a:t>
            </a:r>
            <a:r>
              <a:rPr lang="it-IT" sz="2700" dirty="0" err="1"/>
              <a:t>Landonio</a:t>
            </a:r>
            <a:r>
              <a:rPr lang="it-IT" sz="2700" dirty="0"/>
              <a:t>, </a:t>
            </a:r>
            <a:r>
              <a:rPr lang="it-IT" sz="2700" dirty="0" err="1"/>
              <a:t>Principal</a:t>
            </a:r>
            <a:r>
              <a:rPr lang="it-IT" sz="2700" dirty="0"/>
              <a:t>  CDA </a:t>
            </a:r>
            <a:br>
              <a:rPr lang="it-IT" sz="2700" dirty="0"/>
            </a:br>
            <a:r>
              <a:rPr lang="it-IT" sz="2700" dirty="0"/>
              <a:t> Dott. Gina Castellano, </a:t>
            </a:r>
            <a:r>
              <a:rPr lang="it-IT" sz="2700" dirty="0" err="1"/>
              <a:t>Principal</a:t>
            </a:r>
            <a:r>
              <a:rPr lang="it-IT" sz="2700" dirty="0"/>
              <a:t> RHS</a:t>
            </a:r>
            <a:br>
              <a:rPr lang="it-IT" sz="2700" dirty="0"/>
            </a:br>
            <a:r>
              <a:rPr lang="it-IT" sz="2000" dirty="0"/>
              <a:t>Prof. Vittoria Zingaro,  docente CDA</a:t>
            </a:r>
            <a:br>
              <a:rPr lang="it-IT" sz="2000" dirty="0"/>
            </a:br>
            <a:r>
              <a:rPr lang="it-IT" sz="2000" dirty="0"/>
              <a:t>Prof. Adriana Gallo, docente CDA</a:t>
            </a:r>
            <a:br>
              <a:rPr lang="it-IT" sz="2000" dirty="0"/>
            </a:br>
            <a:r>
              <a:rPr lang="it-IT" sz="2000" dirty="0"/>
              <a:t>Prof. Dolores </a:t>
            </a:r>
            <a:r>
              <a:rPr lang="it-IT" sz="2000" dirty="0" err="1"/>
              <a:t>Pigoni</a:t>
            </a:r>
            <a:r>
              <a:rPr lang="it-IT" sz="2000" dirty="0"/>
              <a:t>-Miller, docente RHS</a:t>
            </a:r>
            <a:br>
              <a:rPr lang="it-IT" sz="2000" dirty="0"/>
            </a:br>
            <a:r>
              <a:rPr lang="it-IT" sz="2000" dirty="0"/>
              <a:t>Prof. Gianna </a:t>
            </a:r>
            <a:r>
              <a:rPr lang="it-IT" sz="2000" dirty="0" err="1"/>
              <a:t>Gianfortone</a:t>
            </a:r>
            <a:r>
              <a:rPr lang="it-IT" sz="2000" dirty="0"/>
              <a:t>, docente RHS</a:t>
            </a:r>
            <a:r>
              <a:rPr lang="it-IT" sz="2000" dirty="0">
                <a:solidFill>
                  <a:srgbClr val="FF0000"/>
                </a:solidFill>
              </a:rPr>
              <a:t> </a:t>
            </a:r>
            <a:br>
              <a:rPr lang="it-IT" sz="2000" dirty="0">
                <a:solidFill>
                  <a:srgbClr val="FF0000"/>
                </a:solidFill>
              </a:rPr>
            </a:br>
            <a:br>
              <a:rPr lang="it-IT" sz="2000" dirty="0">
                <a:solidFill>
                  <a:srgbClr val="FF0000"/>
                </a:solidFill>
              </a:rPr>
            </a:br>
            <a:r>
              <a:rPr lang="it-IT" sz="2000" dirty="0">
                <a:solidFill>
                  <a:srgbClr val="FF0000"/>
                </a:solidFill>
              </a:rPr>
              <a:t>Students:  </a:t>
            </a:r>
            <a:br>
              <a:rPr lang="it-IT" sz="2000" dirty="0">
                <a:solidFill>
                  <a:srgbClr val="FF0000"/>
                </a:solidFill>
              </a:rPr>
            </a:br>
            <a:br>
              <a:rPr lang="it-IT" sz="2000" dirty="0">
                <a:solidFill>
                  <a:srgbClr val="FF0000"/>
                </a:solidFill>
              </a:rPr>
            </a:br>
            <a:r>
              <a:rPr lang="it-IT" sz="2000" dirty="0">
                <a:solidFill>
                  <a:srgbClr val="FF0000"/>
                </a:solidFill>
              </a:rPr>
              <a:t>Angela </a:t>
            </a:r>
            <a:r>
              <a:rPr lang="it-IT" sz="2000" dirty="0" err="1">
                <a:solidFill>
                  <a:srgbClr val="FF0000"/>
                </a:solidFill>
              </a:rPr>
              <a:t>Borek</a:t>
            </a:r>
            <a:r>
              <a:rPr lang="it-IT" sz="2000" dirty="0">
                <a:solidFill>
                  <a:srgbClr val="FF0000"/>
                </a:solidFill>
              </a:rPr>
              <a:t>,  RHS</a:t>
            </a:r>
            <a:br>
              <a:rPr lang="it-IT" sz="2000" dirty="0">
                <a:solidFill>
                  <a:srgbClr val="FF0000"/>
                </a:solidFill>
              </a:rPr>
            </a:br>
            <a:r>
              <a:rPr lang="it-IT" sz="2000" dirty="0">
                <a:solidFill>
                  <a:srgbClr val="FF0000"/>
                </a:solidFill>
              </a:rPr>
              <a:t>Giorgia Ornago, 4B RIM CDA    Ivan </a:t>
            </a:r>
            <a:r>
              <a:rPr lang="it-IT" sz="2000" dirty="0" err="1">
                <a:solidFill>
                  <a:srgbClr val="FF0000"/>
                </a:solidFill>
              </a:rPr>
              <a:t>Gregorace</a:t>
            </a:r>
            <a:r>
              <a:rPr lang="it-IT" sz="2000" dirty="0">
                <a:solidFill>
                  <a:srgbClr val="FF0000"/>
                </a:solidFill>
              </a:rPr>
              <a:t>, 4BTUR CDA  </a:t>
            </a:r>
            <a:r>
              <a:rPr lang="it-IT" dirty="0">
                <a:solidFill>
                  <a:srgbClr val="FF0000"/>
                </a:solidFill>
              </a:rPr>
              <a:t> </a:t>
            </a:r>
            <a:br>
              <a:rPr lang="it-IT" dirty="0">
                <a:solidFill>
                  <a:srgbClr val="FF0000"/>
                </a:solidFill>
              </a:rPr>
            </a:br>
            <a:endParaRPr lang="it-IT" dirty="0">
              <a:solidFill>
                <a:srgbClr val="FF0000"/>
              </a:solidFill>
            </a:endParaRPr>
          </a:p>
        </p:txBody>
      </p:sp>
    </p:spTree>
    <p:extLst>
      <p:ext uri="{BB962C8B-B14F-4D97-AF65-F5344CB8AC3E}">
        <p14:creationId xmlns:p14="http://schemas.microsoft.com/office/powerpoint/2010/main" val="368757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86"/>
        <p:cNvGrpSpPr/>
        <p:nvPr/>
      </p:nvGrpSpPr>
      <p:grpSpPr>
        <a:xfrm>
          <a:off x="0" y="0"/>
          <a:ext cx="0" cy="0"/>
          <a:chOff x="0" y="0"/>
          <a:chExt cx="0" cy="0"/>
        </a:xfrm>
      </p:grpSpPr>
      <p:pic>
        <p:nvPicPr>
          <p:cNvPr id="91" name="Google Shape;91;p16"/>
          <p:cNvPicPr preferRelativeResize="0"/>
          <p:nvPr/>
        </p:nvPicPr>
        <p:blipFill>
          <a:blip r:embed="rId3">
            <a:alphaModFix/>
          </a:blip>
          <a:stretch>
            <a:fillRect/>
          </a:stretch>
        </p:blipFill>
        <p:spPr>
          <a:xfrm>
            <a:off x="229397" y="3030375"/>
            <a:ext cx="3935471" cy="1857800"/>
          </a:xfrm>
          <a:prstGeom prst="rect">
            <a:avLst/>
          </a:prstGeom>
          <a:ln>
            <a:noFill/>
          </a:ln>
          <a:effectLst>
            <a:softEdge rad="112500"/>
          </a:effectLst>
        </p:spPr>
      </p:pic>
      <p:pic>
        <p:nvPicPr>
          <p:cNvPr id="92" name="Google Shape;92;p16"/>
          <p:cNvPicPr preferRelativeResize="0"/>
          <p:nvPr/>
        </p:nvPicPr>
        <p:blipFill>
          <a:blip r:embed="rId4">
            <a:alphaModFix/>
          </a:blip>
          <a:stretch>
            <a:fillRect/>
          </a:stretch>
        </p:blipFill>
        <p:spPr>
          <a:xfrm>
            <a:off x="5479823" y="3085279"/>
            <a:ext cx="3322100" cy="1802896"/>
          </a:xfrm>
          <a:prstGeom prst="rect">
            <a:avLst/>
          </a:prstGeom>
          <a:ln>
            <a:noFill/>
          </a:ln>
          <a:effectLst>
            <a:softEdge rad="112500"/>
          </a:effectLst>
        </p:spPr>
      </p:pic>
      <p:pic>
        <p:nvPicPr>
          <p:cNvPr id="2" name="Immagine 1"/>
          <p:cNvPicPr>
            <a:picLocks noChangeAspect="1"/>
          </p:cNvPicPr>
          <p:nvPr/>
        </p:nvPicPr>
        <p:blipFill>
          <a:blip r:embed="rId5"/>
          <a:stretch>
            <a:fillRect/>
          </a:stretch>
        </p:blipFill>
        <p:spPr>
          <a:xfrm>
            <a:off x="229397" y="399640"/>
            <a:ext cx="3093757" cy="2243240"/>
          </a:xfrm>
          <a:prstGeom prst="rect">
            <a:avLst/>
          </a:prstGeom>
          <a:ln>
            <a:noFill/>
          </a:ln>
          <a:effectLst>
            <a:softEdge rad="112500"/>
          </a:effectLst>
        </p:spPr>
      </p:pic>
      <p:pic>
        <p:nvPicPr>
          <p:cNvPr id="3" name="Immagine 2"/>
          <p:cNvPicPr>
            <a:picLocks noChangeAspect="1"/>
          </p:cNvPicPr>
          <p:nvPr/>
        </p:nvPicPr>
        <p:blipFill>
          <a:blip r:embed="rId6"/>
          <a:stretch>
            <a:fillRect/>
          </a:stretch>
        </p:blipFill>
        <p:spPr>
          <a:xfrm>
            <a:off x="5272041" y="291096"/>
            <a:ext cx="3529882" cy="2351784"/>
          </a:xfrm>
          <a:prstGeom prst="rect">
            <a:avLst/>
          </a:prstGeom>
          <a:ln>
            <a:noFill/>
          </a:ln>
          <a:effectLst>
            <a:softEdge rad="112500"/>
          </a:effectLst>
        </p:spPr>
      </p:pic>
      <p:pic>
        <p:nvPicPr>
          <p:cNvPr id="4" name="Immagine 3"/>
          <p:cNvPicPr>
            <a:picLocks noChangeAspect="1"/>
          </p:cNvPicPr>
          <p:nvPr/>
        </p:nvPicPr>
        <p:blipFill>
          <a:blip r:embed="rId7"/>
          <a:stretch>
            <a:fillRect/>
          </a:stretch>
        </p:blipFill>
        <p:spPr>
          <a:xfrm>
            <a:off x="4164868" y="1561370"/>
            <a:ext cx="1096060" cy="1081510"/>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8"/>
          <a:stretch>
            <a:fillRect/>
          </a:stretch>
        </p:blipFill>
        <p:spPr>
          <a:xfrm>
            <a:off x="3447600" y="513116"/>
            <a:ext cx="1244110" cy="83546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500" b="1">
                <a:solidFill>
                  <a:srgbClr val="000000"/>
                </a:solidFill>
              </a:rPr>
              <a:t>RHS and CDA commonalities </a:t>
            </a:r>
            <a:endParaRPr sz="2500" b="1">
              <a:solidFill>
                <a:srgbClr val="000000"/>
              </a:solidFill>
            </a:endParaRPr>
          </a:p>
          <a:p>
            <a:pPr marL="0" lvl="0" indent="0" algn="l" rtl="0">
              <a:spcBef>
                <a:spcPts val="0"/>
              </a:spcBef>
              <a:spcAft>
                <a:spcPts val="0"/>
              </a:spcAft>
              <a:buNone/>
            </a:pPr>
            <a:r>
              <a:rPr lang="en" sz="2500" b="1">
                <a:solidFill>
                  <a:srgbClr val="000000"/>
                </a:solidFill>
              </a:rPr>
              <a:t>Come siamo simili? </a:t>
            </a:r>
            <a:endParaRPr sz="2500" b="1">
              <a:solidFill>
                <a:srgbClr val="000000"/>
              </a:solidFill>
            </a:endParaRPr>
          </a:p>
        </p:txBody>
      </p:sp>
      <p:sp>
        <p:nvSpPr>
          <p:cNvPr id="80" name="Google Shape;80;p1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29565" algn="l" rtl="0">
              <a:lnSpc>
                <a:spcPct val="95000"/>
              </a:lnSpc>
              <a:spcBef>
                <a:spcPts val="0"/>
              </a:spcBef>
              <a:spcAft>
                <a:spcPts val="0"/>
              </a:spcAft>
              <a:buClr>
                <a:srgbClr val="FFFFFF"/>
              </a:buClr>
              <a:buSzPts val="1590"/>
              <a:buAutoNum type="arabicPeriod"/>
            </a:pPr>
            <a:r>
              <a:rPr lang="en" sz="1590" b="1" dirty="0">
                <a:solidFill>
                  <a:srgbClr val="FFFFFF"/>
                </a:solidFill>
              </a:rPr>
              <a:t> Size / Grandezza</a:t>
            </a:r>
            <a:endParaRPr sz="1590" b="1" dirty="0">
              <a:solidFill>
                <a:srgbClr val="FFFFFF"/>
              </a:solidFill>
            </a:endParaRPr>
          </a:p>
          <a:p>
            <a:pPr marL="457200" lvl="0" indent="0" algn="l" rtl="0">
              <a:lnSpc>
                <a:spcPct val="95000"/>
              </a:lnSpc>
              <a:spcBef>
                <a:spcPts val="1200"/>
              </a:spcBef>
              <a:spcAft>
                <a:spcPts val="0"/>
              </a:spcAft>
              <a:buSzPts val="605"/>
              <a:buNone/>
            </a:pPr>
            <a:r>
              <a:rPr lang="en" sz="1590" b="1" dirty="0">
                <a:solidFill>
                  <a:srgbClr val="FFFFFF"/>
                </a:solidFill>
              </a:rPr>
              <a:t>	a. School   /  Scuola </a:t>
            </a:r>
            <a:endParaRPr sz="1590" b="1" dirty="0">
              <a:solidFill>
                <a:srgbClr val="FFFFFF"/>
              </a:solidFill>
            </a:endParaRPr>
          </a:p>
          <a:p>
            <a:pPr marL="457200" lvl="0" indent="0" algn="l" rtl="0">
              <a:lnSpc>
                <a:spcPct val="95000"/>
              </a:lnSpc>
              <a:spcBef>
                <a:spcPts val="1200"/>
              </a:spcBef>
              <a:spcAft>
                <a:spcPts val="0"/>
              </a:spcAft>
              <a:buSzPts val="605"/>
              <a:buNone/>
            </a:pPr>
            <a:r>
              <a:rPr lang="en" sz="1590" b="1" dirty="0">
                <a:solidFill>
                  <a:srgbClr val="FFFFFF"/>
                </a:solidFill>
              </a:rPr>
              <a:t>	B. Town     /  Paese</a:t>
            </a:r>
            <a:endParaRPr sz="1590" b="1" dirty="0">
              <a:solidFill>
                <a:srgbClr val="FFFFFF"/>
              </a:solidFill>
            </a:endParaRPr>
          </a:p>
          <a:p>
            <a:pPr marL="457200" lvl="0" indent="-329565" algn="l" rtl="0">
              <a:lnSpc>
                <a:spcPct val="95000"/>
              </a:lnSpc>
              <a:spcBef>
                <a:spcPts val="1200"/>
              </a:spcBef>
              <a:spcAft>
                <a:spcPts val="0"/>
              </a:spcAft>
              <a:buClr>
                <a:srgbClr val="FFFFFF"/>
              </a:buClr>
              <a:buSzPts val="1590"/>
              <a:buAutoNum type="arabicPeriod"/>
            </a:pPr>
            <a:r>
              <a:rPr lang="en" sz="1590" b="1" dirty="0">
                <a:solidFill>
                  <a:srgbClr val="FFFFFF"/>
                </a:solidFill>
              </a:rPr>
              <a:t> Location / Ubicazione</a:t>
            </a:r>
            <a:endParaRPr sz="1590" b="1" dirty="0">
              <a:solidFill>
                <a:srgbClr val="FFFFFF"/>
              </a:solidFill>
            </a:endParaRPr>
          </a:p>
          <a:p>
            <a:pPr marL="914400" lvl="0" indent="0" algn="l" rtl="0">
              <a:lnSpc>
                <a:spcPct val="95000"/>
              </a:lnSpc>
              <a:spcBef>
                <a:spcPts val="1200"/>
              </a:spcBef>
              <a:spcAft>
                <a:spcPts val="0"/>
              </a:spcAft>
              <a:buSzPts val="605"/>
              <a:buNone/>
            </a:pPr>
            <a:r>
              <a:rPr lang="en" sz="1590" b="1" dirty="0">
                <a:solidFill>
                  <a:srgbClr val="FFFFFF"/>
                </a:solidFill>
              </a:rPr>
              <a:t>a. Great Lakes region / Regione dei laghi</a:t>
            </a:r>
            <a:endParaRPr sz="1590" b="1" dirty="0">
              <a:solidFill>
                <a:srgbClr val="FFFFFF"/>
              </a:solidFill>
            </a:endParaRPr>
          </a:p>
          <a:p>
            <a:pPr marL="914400" lvl="0" indent="0" algn="l" rtl="0">
              <a:lnSpc>
                <a:spcPct val="95000"/>
              </a:lnSpc>
              <a:spcBef>
                <a:spcPts val="1200"/>
              </a:spcBef>
              <a:spcAft>
                <a:spcPts val="0"/>
              </a:spcAft>
              <a:buSzPts val="605"/>
              <a:buNone/>
            </a:pPr>
            <a:r>
              <a:rPr lang="en" sz="1590" b="1" dirty="0">
                <a:solidFill>
                  <a:srgbClr val="FFFFFF"/>
                </a:solidFill>
              </a:rPr>
              <a:t>b. To Chicago / A Milano</a:t>
            </a:r>
            <a:endParaRPr sz="1590" b="1" dirty="0">
              <a:solidFill>
                <a:srgbClr val="FFFFFF"/>
              </a:solidFill>
            </a:endParaRPr>
          </a:p>
          <a:p>
            <a:pPr marL="457200" lvl="0" indent="-329565" algn="l" rtl="0">
              <a:lnSpc>
                <a:spcPct val="95000"/>
              </a:lnSpc>
              <a:spcBef>
                <a:spcPts val="1200"/>
              </a:spcBef>
              <a:spcAft>
                <a:spcPts val="0"/>
              </a:spcAft>
              <a:buClr>
                <a:srgbClr val="FFFFFF"/>
              </a:buClr>
              <a:buSzPts val="1590"/>
              <a:buAutoNum type="arabicPeriod"/>
            </a:pPr>
            <a:r>
              <a:rPr lang="en" sz="1590" b="1" dirty="0">
                <a:solidFill>
                  <a:srgbClr val="FFFFFF"/>
                </a:solidFill>
              </a:rPr>
              <a:t>Shared interest in international collaboration / Desiderio di una collaborazione internazionale </a:t>
            </a:r>
            <a:endParaRPr sz="1590" b="1" dirty="0">
              <a:solidFill>
                <a:srgbClr val="FFFFFF"/>
              </a:solidFill>
            </a:endParaRPr>
          </a:p>
          <a:p>
            <a:pPr marL="457200" lvl="0" indent="0" algn="l" rtl="0">
              <a:lnSpc>
                <a:spcPct val="95000"/>
              </a:lnSpc>
              <a:spcBef>
                <a:spcPts val="1200"/>
              </a:spcBef>
              <a:spcAft>
                <a:spcPts val="0"/>
              </a:spcAft>
              <a:buSzPts val="605"/>
              <a:buNone/>
            </a:pPr>
            <a:r>
              <a:rPr lang="en" sz="1590" b="1" dirty="0">
                <a:solidFill>
                  <a:srgbClr val="FFFFFF"/>
                </a:solidFill>
              </a:rPr>
              <a:t>     </a:t>
            </a:r>
            <a:endParaRPr sz="1590" b="1" dirty="0">
              <a:solidFill>
                <a:srgbClr val="FFFFFF"/>
              </a:solidFill>
            </a:endParaRPr>
          </a:p>
          <a:p>
            <a:pPr marL="914400" lvl="0" indent="0" algn="l" rtl="0">
              <a:lnSpc>
                <a:spcPct val="95000"/>
              </a:lnSpc>
              <a:spcBef>
                <a:spcPts val="1200"/>
              </a:spcBef>
              <a:spcAft>
                <a:spcPts val="1200"/>
              </a:spcAft>
              <a:buSzPts val="605"/>
              <a:buNone/>
            </a:pPr>
            <a:r>
              <a:rPr lang="en" sz="1590" b="1" dirty="0">
                <a:solidFill>
                  <a:srgbClr val="FFFFFF"/>
                </a:solidFill>
              </a:rPr>
              <a:t> </a:t>
            </a:r>
            <a:endParaRPr sz="1590" b="1" dirty="0">
              <a:solidFill>
                <a:srgbClr val="FFFFFF"/>
              </a:solidFill>
            </a:endParaRPr>
          </a:p>
        </p:txBody>
      </p:sp>
      <p:pic>
        <p:nvPicPr>
          <p:cNvPr id="82" name="Google Shape;82;p15"/>
          <p:cNvPicPr preferRelativeResize="0"/>
          <p:nvPr/>
        </p:nvPicPr>
        <p:blipFill>
          <a:blip r:embed="rId3">
            <a:alphaModFix/>
          </a:blip>
          <a:stretch>
            <a:fillRect/>
          </a:stretch>
        </p:blipFill>
        <p:spPr>
          <a:xfrm>
            <a:off x="5520770" y="1828800"/>
            <a:ext cx="3392986" cy="1134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magine 1"/>
          <p:cNvPicPr>
            <a:picLocks noChangeAspect="1"/>
          </p:cNvPicPr>
          <p:nvPr/>
        </p:nvPicPr>
        <p:blipFill>
          <a:blip r:embed="rId4"/>
          <a:stretch>
            <a:fillRect/>
          </a:stretch>
        </p:blipFill>
        <p:spPr>
          <a:xfrm>
            <a:off x="4391948" y="119870"/>
            <a:ext cx="2882110" cy="1527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lt1"/>
                </a:solidFill>
              </a:rPr>
              <a:t>Mission and Vision of Exchange Project</a:t>
            </a:r>
            <a:endParaRPr>
              <a:solidFill>
                <a:schemeClr val="lt1"/>
              </a:solidFill>
            </a:endParaRPr>
          </a:p>
        </p:txBody>
      </p:sp>
      <p:sp>
        <p:nvSpPr>
          <p:cNvPr id="98" name="Google Shape;98;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b="1">
                <a:solidFill>
                  <a:schemeClr val="lt1"/>
                </a:solidFill>
              </a:rPr>
              <a:t>MISSION</a:t>
            </a:r>
            <a:endParaRPr sz="2800" b="1">
              <a:solidFill>
                <a:schemeClr val="lt1"/>
              </a:solidFill>
            </a:endParaRPr>
          </a:p>
          <a:p>
            <a:pPr marL="457200" lvl="0" indent="-342900" algn="l" rtl="0">
              <a:spcBef>
                <a:spcPts val="1200"/>
              </a:spcBef>
              <a:spcAft>
                <a:spcPts val="0"/>
              </a:spcAft>
              <a:buClr>
                <a:schemeClr val="lt1"/>
              </a:buClr>
              <a:buSzPts val="1800"/>
              <a:buChar char="●"/>
            </a:pPr>
            <a:r>
              <a:rPr lang="en" b="1">
                <a:solidFill>
                  <a:schemeClr val="lt1"/>
                </a:solidFill>
              </a:rPr>
              <a:t>Reinforce and expand students’ knowledge of their partners’ country and culture through email exchanges, video calls, and videos</a:t>
            </a:r>
            <a:endParaRPr b="1">
              <a:solidFill>
                <a:schemeClr val="lt1"/>
              </a:solidFill>
            </a:endParaRPr>
          </a:p>
          <a:p>
            <a:pPr marL="457200" lvl="0" indent="-342900" algn="l" rtl="0">
              <a:spcBef>
                <a:spcPts val="0"/>
              </a:spcBef>
              <a:spcAft>
                <a:spcPts val="0"/>
              </a:spcAft>
              <a:buClr>
                <a:schemeClr val="lt1"/>
              </a:buClr>
              <a:buSzPts val="1800"/>
              <a:buChar char="●"/>
            </a:pPr>
            <a:r>
              <a:rPr lang="en" b="1">
                <a:solidFill>
                  <a:schemeClr val="lt1"/>
                </a:solidFill>
              </a:rPr>
              <a:t>Broaden students’ personal perspectives</a:t>
            </a:r>
            <a:endParaRPr b="1">
              <a:solidFill>
                <a:schemeClr val="lt1"/>
              </a:solidFill>
            </a:endParaRPr>
          </a:p>
          <a:p>
            <a:pPr marL="457200" lvl="0" indent="-342900" algn="l" rtl="0">
              <a:spcBef>
                <a:spcPts val="0"/>
              </a:spcBef>
              <a:spcAft>
                <a:spcPts val="0"/>
              </a:spcAft>
              <a:buClr>
                <a:schemeClr val="lt1"/>
              </a:buClr>
              <a:buSzPts val="1800"/>
              <a:buChar char="●"/>
            </a:pPr>
            <a:r>
              <a:rPr lang="en" b="1">
                <a:solidFill>
                  <a:schemeClr val="lt1"/>
                </a:solidFill>
              </a:rPr>
              <a:t>Increase students’ target language skills</a:t>
            </a:r>
            <a:endParaRPr b="1">
              <a:solidFill>
                <a:schemeClr val="lt1"/>
              </a:solidFill>
            </a:endParaRPr>
          </a:p>
          <a:p>
            <a:pPr marL="457200" lvl="0" indent="-342900" algn="l" rtl="0">
              <a:spcBef>
                <a:spcPts val="0"/>
              </a:spcBef>
              <a:spcAft>
                <a:spcPts val="0"/>
              </a:spcAft>
              <a:buClr>
                <a:schemeClr val="lt1"/>
              </a:buClr>
              <a:buSzPts val="1800"/>
              <a:buChar char="●"/>
            </a:pPr>
            <a:r>
              <a:rPr lang="en" b="1">
                <a:solidFill>
                  <a:schemeClr val="lt1"/>
                </a:solidFill>
              </a:rPr>
              <a:t>Encourage students to form relationships with their partners.</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body" idx="1"/>
          </p:nvPr>
        </p:nvSpPr>
        <p:spPr>
          <a:xfrm>
            <a:off x="311700" y="508000"/>
            <a:ext cx="8520600" cy="406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300" b="1" dirty="0">
                <a:solidFill>
                  <a:schemeClr val="lt1"/>
                </a:solidFill>
              </a:rPr>
              <a:t>VISION</a:t>
            </a:r>
            <a:endParaRPr sz="3300" b="1" dirty="0">
              <a:solidFill>
                <a:schemeClr val="lt1"/>
              </a:solidFill>
            </a:endParaRPr>
          </a:p>
          <a:p>
            <a:pPr marL="457200" lvl="0" indent="-342900" algn="l" rtl="0">
              <a:spcBef>
                <a:spcPts val="1200"/>
              </a:spcBef>
              <a:spcAft>
                <a:spcPts val="0"/>
              </a:spcAft>
              <a:buClr>
                <a:schemeClr val="lt1"/>
              </a:buClr>
              <a:buSzPts val="1800"/>
              <a:buChar char="●"/>
            </a:pPr>
            <a:endParaRPr lang="en" b="1" dirty="0">
              <a:solidFill>
                <a:schemeClr val="lt1"/>
              </a:solidFill>
            </a:endParaRPr>
          </a:p>
          <a:p>
            <a:pPr>
              <a:spcBef>
                <a:spcPts val="1200"/>
              </a:spcBef>
              <a:buClr>
                <a:schemeClr val="lt1"/>
              </a:buClr>
            </a:pPr>
            <a:r>
              <a:rPr lang="en-US" b="1" dirty="0">
                <a:solidFill>
                  <a:schemeClr val="lt1"/>
                </a:solidFill>
              </a:rPr>
              <a:t>To </a:t>
            </a:r>
            <a:r>
              <a:rPr lang="en-US" b="1" dirty="0" err="1">
                <a:solidFill>
                  <a:schemeClr val="lt1"/>
                </a:solidFill>
              </a:rPr>
              <a:t>strenghten</a:t>
            </a:r>
            <a:r>
              <a:rPr lang="en-US" b="1" dirty="0">
                <a:solidFill>
                  <a:schemeClr val="lt1"/>
                </a:solidFill>
              </a:rPr>
              <a:t> students’ awareness of the international dimension</a:t>
            </a:r>
          </a:p>
          <a:p>
            <a:pPr marL="457200" lvl="0" indent="-342900" algn="l" rtl="0">
              <a:spcBef>
                <a:spcPts val="1200"/>
              </a:spcBef>
              <a:spcAft>
                <a:spcPts val="0"/>
              </a:spcAft>
              <a:buClr>
                <a:schemeClr val="lt1"/>
              </a:buClr>
              <a:buSzPts val="1800"/>
              <a:buChar char="●"/>
            </a:pPr>
            <a:r>
              <a:rPr lang="en" b="1" dirty="0">
                <a:solidFill>
                  <a:schemeClr val="lt1"/>
                </a:solidFill>
              </a:rPr>
              <a:t>To implement a true cultural exchange in which students visit the partner school to collaborate on a project, shadow classes, and immerse themselves in local culture.</a:t>
            </a:r>
          </a:p>
          <a:p>
            <a:pPr marL="457200" lvl="0" indent="-342900" algn="l" rtl="0">
              <a:spcBef>
                <a:spcPts val="1200"/>
              </a:spcBef>
              <a:spcAft>
                <a:spcPts val="0"/>
              </a:spcAft>
              <a:buClr>
                <a:schemeClr val="lt1"/>
              </a:buClr>
              <a:buSzPts val="1800"/>
              <a:buChar char="●"/>
            </a:pPr>
            <a:r>
              <a:rPr lang="it-IT" b="1" dirty="0" err="1">
                <a:solidFill>
                  <a:schemeClr val="lt1"/>
                </a:solidFill>
              </a:rPr>
              <a:t>Diversity</a:t>
            </a:r>
            <a:r>
              <a:rPr lang="it-IT" b="1" dirty="0">
                <a:solidFill>
                  <a:schemeClr val="lt1"/>
                </a:solidFill>
              </a:rPr>
              <a:t> </a:t>
            </a:r>
            <a:r>
              <a:rPr lang="it-IT" b="1" dirty="0" err="1">
                <a:solidFill>
                  <a:schemeClr val="lt1"/>
                </a:solidFill>
              </a:rPr>
              <a:t>as</a:t>
            </a:r>
            <a:r>
              <a:rPr lang="it-IT" b="1" dirty="0">
                <a:solidFill>
                  <a:schemeClr val="lt1"/>
                </a:solidFill>
              </a:rPr>
              <a:t> a personal </a:t>
            </a:r>
            <a:r>
              <a:rPr lang="it-IT" b="1" dirty="0" err="1">
                <a:solidFill>
                  <a:schemeClr val="lt1"/>
                </a:solidFill>
              </a:rPr>
              <a:t>enrichment</a:t>
            </a:r>
            <a:r>
              <a:rPr lang="it-IT" b="1" dirty="0">
                <a:solidFill>
                  <a:schemeClr val="lt1"/>
                </a:solidFill>
              </a:rPr>
              <a:t> and </a:t>
            </a:r>
            <a:r>
              <a:rPr lang="it-IT" b="1" dirty="0" err="1">
                <a:solidFill>
                  <a:schemeClr val="lt1"/>
                </a:solidFill>
              </a:rPr>
              <a:t>growth</a:t>
            </a:r>
            <a:endParaRPr b="1" dirty="0">
              <a:solidFill>
                <a:schemeClr val="lt1"/>
              </a:solidFill>
            </a:endParaRPr>
          </a:p>
          <a:p>
            <a:pPr marL="0" lvl="0" indent="0" algn="l" rtl="0">
              <a:spcBef>
                <a:spcPts val="1200"/>
              </a:spcBef>
              <a:spcAft>
                <a:spcPts val="1200"/>
              </a:spcAft>
              <a:buNone/>
            </a:pPr>
            <a:endParaRPr b="1"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623400" y="419700"/>
            <a:ext cx="8520600" cy="4002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900" b="1">
                <a:solidFill>
                  <a:schemeClr val="lt1"/>
                </a:solidFill>
                <a:latin typeface="Comic Sans MS"/>
                <a:ea typeface="Comic Sans MS"/>
                <a:cs typeface="Comic Sans MS"/>
                <a:sym typeface="Comic Sans MS"/>
              </a:rPr>
              <a:t>Project overview….</a:t>
            </a:r>
            <a:endParaRPr sz="2900" b="1">
              <a:solidFill>
                <a:schemeClr val="lt1"/>
              </a:solidFill>
              <a:latin typeface="Comic Sans MS"/>
              <a:ea typeface="Comic Sans MS"/>
              <a:cs typeface="Comic Sans MS"/>
              <a:sym typeface="Comic Sans MS"/>
            </a:endParaRPr>
          </a:p>
        </p:txBody>
      </p:sp>
      <p:sp>
        <p:nvSpPr>
          <p:cNvPr id="109" name="Google Shape;109;p19"/>
          <p:cNvSpPr txBox="1">
            <a:spLocks noGrp="1"/>
          </p:cNvSpPr>
          <p:nvPr>
            <p:ph type="body" idx="1"/>
          </p:nvPr>
        </p:nvSpPr>
        <p:spPr>
          <a:xfrm>
            <a:off x="311700" y="764625"/>
            <a:ext cx="8520600" cy="3804000"/>
          </a:xfrm>
          <a:prstGeom prst="rect">
            <a:avLst/>
          </a:prstGeom>
        </p:spPr>
        <p:txBody>
          <a:bodyPr spcFirstLastPara="1" wrap="square" lIns="91425" tIns="91425" rIns="91425" bIns="91425" anchor="t" anchorCtr="0">
            <a:normAutofit fontScale="55000" lnSpcReduction="20000"/>
          </a:bodyPr>
          <a:lstStyle/>
          <a:p>
            <a:pPr marL="457200" lvl="0" indent="0" algn="l" rtl="0">
              <a:spcBef>
                <a:spcPts val="0"/>
              </a:spcBef>
              <a:spcAft>
                <a:spcPts val="0"/>
              </a:spcAft>
              <a:buNone/>
            </a:pPr>
            <a:endParaRPr sz="3705" b="1" dirty="0">
              <a:solidFill>
                <a:schemeClr val="lt1"/>
              </a:solidFill>
              <a:latin typeface="Comic Sans MS"/>
              <a:ea typeface="Comic Sans MS"/>
              <a:cs typeface="Comic Sans MS"/>
              <a:sym typeface="Comic Sans MS"/>
            </a:endParaRPr>
          </a:p>
          <a:p>
            <a:pPr marL="457200" lvl="0" indent="-328685" algn="l" rtl="0">
              <a:spcBef>
                <a:spcPts val="1200"/>
              </a:spcBef>
              <a:spcAft>
                <a:spcPts val="0"/>
              </a:spcAft>
              <a:buClr>
                <a:schemeClr val="lt1"/>
              </a:buClr>
              <a:buSzPct val="100000"/>
              <a:buFont typeface="Comic Sans MS"/>
              <a:buAutoNum type="arabicPeriod"/>
            </a:pPr>
            <a:r>
              <a:rPr lang="en" sz="3318" b="1" dirty="0">
                <a:solidFill>
                  <a:schemeClr val="lt1"/>
                </a:solidFill>
                <a:latin typeface="Comic Sans MS"/>
                <a:ea typeface="Comic Sans MS"/>
                <a:cs typeface="Comic Sans MS"/>
                <a:sym typeface="Comic Sans MS"/>
              </a:rPr>
              <a:t>Creation of MOU </a:t>
            </a:r>
            <a:r>
              <a:rPr lang="en" sz="2200" b="1" dirty="0">
                <a:solidFill>
                  <a:schemeClr val="lt1"/>
                </a:solidFill>
                <a:latin typeface="Comic Sans MS"/>
                <a:ea typeface="Comic Sans MS"/>
                <a:cs typeface="Comic Sans MS"/>
                <a:sym typeface="Comic Sans MS"/>
              </a:rPr>
              <a:t>(in English and Italian)</a:t>
            </a:r>
            <a:endParaRPr sz="2200" b="1" dirty="0">
              <a:solidFill>
                <a:schemeClr val="lt1"/>
              </a:solidFill>
              <a:latin typeface="Comic Sans MS"/>
              <a:ea typeface="Comic Sans MS"/>
              <a:cs typeface="Comic Sans MS"/>
              <a:sym typeface="Comic Sans MS"/>
            </a:endParaRPr>
          </a:p>
          <a:p>
            <a:pPr marL="457200" lvl="0" indent="-328685" algn="l" rtl="0">
              <a:spcBef>
                <a:spcPts val="0"/>
              </a:spcBef>
              <a:spcAft>
                <a:spcPts val="0"/>
              </a:spcAft>
              <a:buClr>
                <a:schemeClr val="lt1"/>
              </a:buClr>
              <a:buSzPct val="100000"/>
              <a:buFont typeface="Comic Sans MS"/>
              <a:buAutoNum type="arabicPeriod"/>
            </a:pPr>
            <a:r>
              <a:rPr lang="en" sz="3318" b="1" dirty="0">
                <a:solidFill>
                  <a:schemeClr val="lt1"/>
                </a:solidFill>
                <a:latin typeface="Comic Sans MS"/>
                <a:ea typeface="Comic Sans MS"/>
                <a:cs typeface="Comic Sans MS"/>
                <a:sym typeface="Comic Sans MS"/>
              </a:rPr>
              <a:t>2 RHS and 2 CDA classes</a:t>
            </a:r>
            <a:endParaRPr sz="3318" b="1" dirty="0">
              <a:solidFill>
                <a:schemeClr val="lt1"/>
              </a:solidFill>
              <a:latin typeface="Comic Sans MS"/>
              <a:ea typeface="Comic Sans MS"/>
              <a:cs typeface="Comic Sans MS"/>
              <a:sym typeface="Comic Sans MS"/>
            </a:endParaRPr>
          </a:p>
          <a:p>
            <a:pPr marL="457200" lvl="0" indent="-328685" algn="l" rtl="0">
              <a:spcBef>
                <a:spcPts val="0"/>
              </a:spcBef>
              <a:spcAft>
                <a:spcPts val="0"/>
              </a:spcAft>
              <a:buClr>
                <a:schemeClr val="lt1"/>
              </a:buClr>
              <a:buSzPct val="100000"/>
              <a:buFont typeface="Comic Sans MS"/>
              <a:buAutoNum type="arabicPeriod"/>
            </a:pPr>
            <a:r>
              <a:rPr lang="en" sz="3318" b="1" dirty="0">
                <a:solidFill>
                  <a:schemeClr val="lt1"/>
                </a:solidFill>
                <a:latin typeface="Comic Sans MS"/>
                <a:ea typeface="Comic Sans MS"/>
                <a:cs typeface="Comic Sans MS"/>
                <a:sym typeface="Comic Sans MS"/>
              </a:rPr>
              <a:t>2 Plenary Sessions  </a:t>
            </a:r>
            <a:endParaRPr sz="3318" b="1" dirty="0">
              <a:solidFill>
                <a:schemeClr val="lt1"/>
              </a:solidFill>
              <a:latin typeface="Comic Sans MS"/>
              <a:ea typeface="Comic Sans MS"/>
              <a:cs typeface="Comic Sans MS"/>
              <a:sym typeface="Comic Sans MS"/>
            </a:endParaRPr>
          </a:p>
          <a:p>
            <a:pPr marL="914400" lvl="0" indent="0" algn="l" rtl="0">
              <a:spcBef>
                <a:spcPts val="1200"/>
              </a:spcBef>
              <a:spcAft>
                <a:spcPts val="0"/>
              </a:spcAft>
              <a:buNone/>
            </a:pPr>
            <a:r>
              <a:rPr lang="en" sz="3318" b="1" dirty="0">
                <a:solidFill>
                  <a:schemeClr val="lt1"/>
                </a:solidFill>
                <a:latin typeface="Comic Sans MS"/>
                <a:ea typeface="Comic Sans MS"/>
                <a:cs typeface="Comic Sans MS"/>
                <a:sym typeface="Comic Sans MS"/>
              </a:rPr>
              <a:t>a. Q &amp; A on culture (January)</a:t>
            </a:r>
            <a:endParaRPr sz="3318" b="1" dirty="0">
              <a:solidFill>
                <a:schemeClr val="lt1"/>
              </a:solidFill>
              <a:latin typeface="Comic Sans MS"/>
              <a:ea typeface="Comic Sans MS"/>
              <a:cs typeface="Comic Sans MS"/>
              <a:sym typeface="Comic Sans MS"/>
            </a:endParaRPr>
          </a:p>
          <a:p>
            <a:pPr marL="914400" lvl="0" indent="0" algn="l" rtl="0">
              <a:spcBef>
                <a:spcPts val="1200"/>
              </a:spcBef>
              <a:spcAft>
                <a:spcPts val="0"/>
              </a:spcAft>
              <a:buNone/>
            </a:pPr>
            <a:r>
              <a:rPr lang="en" sz="3318" b="1" dirty="0">
                <a:solidFill>
                  <a:schemeClr val="lt1"/>
                </a:solidFill>
                <a:latin typeface="Comic Sans MS"/>
                <a:ea typeface="Comic Sans MS"/>
                <a:cs typeface="Comic Sans MS"/>
                <a:sym typeface="Comic Sans MS"/>
              </a:rPr>
              <a:t>b. Cultural Comparisons presentation (April)</a:t>
            </a:r>
            <a:endParaRPr sz="3318" b="1" dirty="0">
              <a:solidFill>
                <a:schemeClr val="lt1"/>
              </a:solidFill>
              <a:latin typeface="Comic Sans MS"/>
              <a:ea typeface="Comic Sans MS"/>
              <a:cs typeface="Comic Sans MS"/>
              <a:sym typeface="Comic Sans MS"/>
            </a:endParaRPr>
          </a:p>
          <a:p>
            <a:pPr marL="457200" lvl="0" indent="-328685" algn="l" rtl="0">
              <a:spcBef>
                <a:spcPts val="1200"/>
              </a:spcBef>
              <a:spcAft>
                <a:spcPts val="0"/>
              </a:spcAft>
              <a:buClr>
                <a:schemeClr val="lt1"/>
              </a:buClr>
              <a:buSzPct val="100000"/>
              <a:buFont typeface="Comic Sans MS"/>
              <a:buAutoNum type="arabicPeriod"/>
            </a:pPr>
            <a:r>
              <a:rPr lang="en" sz="3318" b="1" dirty="0">
                <a:solidFill>
                  <a:schemeClr val="lt1"/>
                </a:solidFill>
                <a:latin typeface="Comic Sans MS"/>
                <a:ea typeface="Comic Sans MS"/>
                <a:cs typeface="Comic Sans MS"/>
                <a:sym typeface="Comic Sans MS"/>
              </a:rPr>
              <a:t>Monthly Email Exchange Plan, videocalls, social media</a:t>
            </a:r>
            <a:endParaRPr sz="3318" b="1" dirty="0">
              <a:solidFill>
                <a:schemeClr val="lt1"/>
              </a:solidFill>
              <a:latin typeface="Comic Sans MS"/>
              <a:ea typeface="Comic Sans MS"/>
              <a:cs typeface="Comic Sans MS"/>
              <a:sym typeface="Comic Sans MS"/>
            </a:endParaRPr>
          </a:p>
          <a:p>
            <a:pPr marL="457200" lvl="0" indent="-328685" algn="l" rtl="0">
              <a:spcBef>
                <a:spcPts val="0"/>
              </a:spcBef>
              <a:spcAft>
                <a:spcPts val="0"/>
              </a:spcAft>
              <a:buClr>
                <a:schemeClr val="lt1"/>
              </a:buClr>
              <a:buSzPct val="100000"/>
              <a:buFont typeface="Comic Sans MS"/>
              <a:buAutoNum type="arabicPeriod"/>
            </a:pPr>
            <a:r>
              <a:rPr lang="en" sz="3318" b="1" dirty="0">
                <a:solidFill>
                  <a:schemeClr val="lt1"/>
                </a:solidFill>
                <a:latin typeface="Comic Sans MS"/>
                <a:ea typeface="Comic Sans MS"/>
                <a:cs typeface="Comic Sans MS"/>
                <a:sym typeface="Comic Sans MS"/>
              </a:rPr>
              <a:t>Two projects: </a:t>
            </a:r>
            <a:endParaRPr sz="3318" b="1" dirty="0">
              <a:solidFill>
                <a:schemeClr val="lt1"/>
              </a:solidFill>
              <a:latin typeface="Comic Sans MS"/>
              <a:ea typeface="Comic Sans MS"/>
              <a:cs typeface="Comic Sans MS"/>
              <a:sym typeface="Comic Sans MS"/>
            </a:endParaRPr>
          </a:p>
          <a:p>
            <a:pPr marL="457200" lvl="0" indent="0" algn="l" rtl="0">
              <a:spcBef>
                <a:spcPts val="1200"/>
              </a:spcBef>
              <a:spcAft>
                <a:spcPts val="0"/>
              </a:spcAft>
              <a:buNone/>
            </a:pPr>
            <a:r>
              <a:rPr lang="en" sz="3318" b="1" dirty="0">
                <a:solidFill>
                  <a:schemeClr val="lt1"/>
                </a:solidFill>
                <a:latin typeface="Comic Sans MS"/>
                <a:ea typeface="Comic Sans MS"/>
                <a:cs typeface="Comic Sans MS"/>
                <a:sym typeface="Comic Sans MS"/>
              </a:rPr>
              <a:t> Cultural Comparison / Youth Language </a:t>
            </a:r>
            <a:endParaRPr sz="3318" b="1" dirty="0">
              <a:solidFill>
                <a:schemeClr val="lt1"/>
              </a:solidFill>
              <a:latin typeface="Comic Sans MS"/>
              <a:ea typeface="Comic Sans MS"/>
              <a:cs typeface="Comic Sans MS"/>
              <a:sym typeface="Comic Sans MS"/>
            </a:endParaRPr>
          </a:p>
          <a:p>
            <a:pPr marL="457200" lvl="0" indent="0" algn="l" rtl="0">
              <a:spcBef>
                <a:spcPts val="1200"/>
              </a:spcBef>
              <a:spcAft>
                <a:spcPts val="0"/>
              </a:spcAft>
              <a:buNone/>
            </a:pPr>
            <a:r>
              <a:rPr lang="en" sz="3318" b="1" dirty="0">
                <a:solidFill>
                  <a:schemeClr val="lt1"/>
                </a:solidFill>
                <a:latin typeface="Comic Sans MS"/>
                <a:ea typeface="Comic Sans MS"/>
                <a:cs typeface="Comic Sans MS"/>
                <a:sym typeface="Comic Sans MS"/>
              </a:rPr>
              <a:t> Paragone Culturale / Linguaggio dei Giovani</a:t>
            </a:r>
            <a:endParaRPr sz="3318" b="1" dirty="0">
              <a:solidFill>
                <a:schemeClr val="lt1"/>
              </a:solidFill>
              <a:latin typeface="Comic Sans MS"/>
              <a:ea typeface="Comic Sans MS"/>
              <a:cs typeface="Comic Sans MS"/>
              <a:sym typeface="Comic Sans MS"/>
            </a:endParaRPr>
          </a:p>
          <a:p>
            <a:pPr marL="0" lvl="0" indent="0" algn="l" rtl="0">
              <a:spcBef>
                <a:spcPts val="1200"/>
              </a:spcBef>
              <a:spcAft>
                <a:spcPts val="1200"/>
              </a:spcAft>
              <a:buNone/>
            </a:pPr>
            <a:endParaRPr sz="2300" b="1" dirty="0">
              <a:solidFill>
                <a:srgbClr val="FFFF00"/>
              </a:solidFill>
              <a:latin typeface="Comic Sans MS"/>
              <a:ea typeface="Comic Sans MS"/>
              <a:cs typeface="Comic Sans MS"/>
              <a:sym typeface="Comic Sans MS"/>
            </a:endParaRPr>
          </a:p>
        </p:txBody>
      </p:sp>
      <p:sp>
        <p:nvSpPr>
          <p:cNvPr id="110" name="Google Shape;110;p19"/>
          <p:cNvSpPr txBox="1"/>
          <p:nvPr/>
        </p:nvSpPr>
        <p:spPr>
          <a:xfrm>
            <a:off x="4071075" y="364425"/>
            <a:ext cx="477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
        <p:cNvGrpSpPr/>
        <p:nvPr/>
      </p:nvGrpSpPr>
      <p:grpSpPr>
        <a:xfrm>
          <a:off x="0" y="0"/>
          <a:ext cx="0" cy="0"/>
          <a:chOff x="0" y="0"/>
          <a:chExt cx="0" cy="0"/>
        </a:xfrm>
      </p:grpSpPr>
      <p:sp>
        <p:nvSpPr>
          <p:cNvPr id="115" name="Google Shape;115;p20"/>
          <p:cNvSpPr txBox="1"/>
          <p:nvPr/>
        </p:nvSpPr>
        <p:spPr>
          <a:xfrm>
            <a:off x="499775" y="520600"/>
            <a:ext cx="8246400" cy="47858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dirty="0">
                <a:solidFill>
                  <a:srgbClr val="FFFF00"/>
                </a:solidFill>
                <a:latin typeface="Comic Sans MS"/>
                <a:ea typeface="Comic Sans MS"/>
                <a:cs typeface="Comic Sans MS"/>
                <a:sym typeface="Comic Sans MS"/>
              </a:rPr>
              <a:t>3.  Monthly Email, videocall Exchange                      Themes and Format:</a:t>
            </a:r>
            <a:endParaRPr sz="2300" b="1" dirty="0">
              <a:solidFill>
                <a:srgbClr val="FFFF00"/>
              </a:solidFill>
              <a:latin typeface="Comic Sans MS"/>
              <a:ea typeface="Comic Sans MS"/>
              <a:cs typeface="Comic Sans MS"/>
              <a:sym typeface="Comic Sans MS"/>
            </a:endParaRPr>
          </a:p>
          <a:p>
            <a:pPr marL="0" lvl="0" indent="0" algn="l" rtl="0">
              <a:spcBef>
                <a:spcPts val="0"/>
              </a:spcBef>
              <a:spcAft>
                <a:spcPts val="0"/>
              </a:spcAft>
              <a:buNone/>
            </a:pP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November 	Chi sono?   (Who am I?)</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December 	Un giorno tipico nella mia scuola      </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                            (A typical school day) </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January  	Come trascorro le feste?  </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                            (Holidays)</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February  	Pop Culture</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March / April 	La mia città e </a:t>
            </a:r>
            <a:r>
              <a:rPr lang="it-IT" sz="2300" b="1" dirty="0">
                <a:solidFill>
                  <a:srgbClr val="FFFFFF"/>
                </a:solidFill>
                <a:latin typeface="Comic Sans MS"/>
                <a:ea typeface="Comic Sans MS"/>
                <a:cs typeface="Comic Sans MS"/>
                <a:sym typeface="Comic Sans MS"/>
              </a:rPr>
              <a:t>Milano/Chicago</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                     (My hometown and Milan/Chicago)</a:t>
            </a:r>
            <a:endParaRPr sz="2300" b="1" dirty="0">
              <a:solidFill>
                <a:srgbClr val="FFFFFF"/>
              </a:solidFill>
              <a:latin typeface="Comic Sans MS"/>
              <a:ea typeface="Comic Sans MS"/>
              <a:cs typeface="Comic Sans MS"/>
              <a:sym typeface="Comic Sans MS"/>
            </a:endParaRPr>
          </a:p>
          <a:p>
            <a:pPr marL="0" lvl="0" indent="457200" algn="l" rtl="0">
              <a:spcBef>
                <a:spcPts val="0"/>
              </a:spcBef>
              <a:spcAft>
                <a:spcPts val="0"/>
              </a:spcAft>
              <a:buNone/>
            </a:pPr>
            <a:r>
              <a:rPr lang="en" sz="2300" b="1" dirty="0">
                <a:solidFill>
                  <a:srgbClr val="FFFFFF"/>
                </a:solidFill>
                <a:latin typeface="Comic Sans MS"/>
                <a:ea typeface="Comic Sans MS"/>
                <a:cs typeface="Comic Sans MS"/>
                <a:sym typeface="Comic Sans MS"/>
              </a:rPr>
              <a:t>May 		Il cibo  (Food)</a:t>
            </a:r>
            <a:endParaRPr sz="2300" b="1" dirty="0">
              <a:solidFill>
                <a:srgbClr val="FFFFFF"/>
              </a:solidFill>
              <a:latin typeface="Comic Sans MS"/>
              <a:ea typeface="Comic Sans MS"/>
              <a:cs typeface="Comic Sans MS"/>
              <a:sym typeface="Comic Sans MS"/>
            </a:endParaRPr>
          </a:p>
          <a:p>
            <a:pPr marL="914400" lvl="0" indent="0" algn="l" rtl="0">
              <a:spcBef>
                <a:spcPts val="0"/>
              </a:spcBef>
              <a:spcAft>
                <a:spcPts val="0"/>
              </a:spcAft>
              <a:buNone/>
            </a:pPr>
            <a:r>
              <a:rPr lang="en" sz="2300" b="1" dirty="0">
                <a:latin typeface="Comic Sans MS"/>
                <a:ea typeface="Comic Sans MS"/>
                <a:cs typeface="Comic Sans MS"/>
                <a:sym typeface="Comic Sans MS"/>
              </a:rPr>
              <a:t>    </a:t>
            </a:r>
            <a:endParaRPr sz="2300" b="1" dirty="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0"/>
        <p:cNvGrpSpPr/>
        <p:nvPr/>
      </p:nvGrpSpPr>
      <p:grpSpPr>
        <a:xfrm>
          <a:off x="0" y="0"/>
          <a:ext cx="0" cy="0"/>
          <a:chOff x="0" y="0"/>
          <a:chExt cx="0" cy="0"/>
        </a:xfrm>
      </p:grpSpPr>
      <p:sp>
        <p:nvSpPr>
          <p:cNvPr id="121" name="Google Shape;121;p21"/>
          <p:cNvSpPr txBox="1"/>
          <p:nvPr/>
        </p:nvSpPr>
        <p:spPr>
          <a:xfrm>
            <a:off x="414441" y="322773"/>
            <a:ext cx="7956810" cy="388641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b="1" dirty="0">
                <a:solidFill>
                  <a:srgbClr val="FFFF00"/>
                </a:solidFill>
                <a:latin typeface="Comic Sans MS"/>
                <a:ea typeface="Comic Sans MS"/>
                <a:cs typeface="Comic Sans MS"/>
                <a:sym typeface="Comic Sans MS"/>
              </a:rPr>
              <a:t>4. My school video</a:t>
            </a:r>
            <a:endParaRPr sz="2300" b="1" dirty="0">
              <a:solidFill>
                <a:srgbClr val="FFFF00"/>
              </a:solidFill>
              <a:latin typeface="Comic Sans MS"/>
              <a:ea typeface="Comic Sans MS"/>
              <a:cs typeface="Comic Sans MS"/>
              <a:sym typeface="Comic Sans MS"/>
            </a:endParaRPr>
          </a:p>
          <a:p>
            <a:pPr marL="0" lvl="0" indent="0" algn="l" rtl="0">
              <a:lnSpc>
                <a:spcPct val="115000"/>
              </a:lnSpc>
              <a:spcBef>
                <a:spcPts val="1200"/>
              </a:spcBef>
              <a:spcAft>
                <a:spcPts val="0"/>
              </a:spcAft>
              <a:buNone/>
            </a:pPr>
            <a:r>
              <a:rPr lang="it-IT" sz="1200" b="1" dirty="0">
                <a:solidFill>
                  <a:schemeClr val="lt1"/>
                </a:solidFill>
                <a:latin typeface="Comic Sans MS"/>
                <a:ea typeface="Comic Sans MS"/>
                <a:cs typeface="Comic Sans MS"/>
                <a:sym typeface="Comic Sans MS"/>
              </a:rPr>
              <a:t> </a:t>
            </a:r>
            <a:endParaRPr sz="2300" b="1" dirty="0">
              <a:solidFill>
                <a:srgbClr val="FFFF00"/>
              </a:solidFill>
              <a:latin typeface="Comic Sans MS"/>
              <a:ea typeface="Comic Sans MS"/>
              <a:cs typeface="Comic Sans MS"/>
              <a:sym typeface="Comic Sans MS"/>
            </a:endParaRPr>
          </a:p>
          <a:p>
            <a:pPr marL="0" lvl="0" indent="0" algn="l" rtl="0">
              <a:lnSpc>
                <a:spcPct val="115000"/>
              </a:lnSpc>
              <a:spcBef>
                <a:spcPts val="1200"/>
              </a:spcBef>
              <a:spcAft>
                <a:spcPts val="0"/>
              </a:spcAft>
              <a:buNone/>
            </a:pPr>
            <a:r>
              <a:rPr lang="en" sz="2300" b="1" dirty="0">
                <a:solidFill>
                  <a:srgbClr val="FFFF00"/>
                </a:solidFill>
                <a:latin typeface="Comic Sans MS"/>
                <a:ea typeface="Comic Sans MS"/>
                <a:cs typeface="Comic Sans MS"/>
                <a:sym typeface="Comic Sans MS"/>
              </a:rPr>
              <a:t>5. My City Video</a:t>
            </a:r>
            <a:endParaRPr sz="2300" b="1" dirty="0">
              <a:solidFill>
                <a:srgbClr val="FFFF00"/>
              </a:solidFill>
              <a:latin typeface="Comic Sans MS"/>
              <a:ea typeface="Comic Sans MS"/>
              <a:cs typeface="Comic Sans MS"/>
              <a:sym typeface="Comic Sans MS"/>
            </a:endParaRPr>
          </a:p>
          <a:p>
            <a:pPr marL="0" lvl="0" indent="0" algn="l" rtl="0">
              <a:lnSpc>
                <a:spcPct val="115000"/>
              </a:lnSpc>
              <a:spcBef>
                <a:spcPts val="1200"/>
              </a:spcBef>
              <a:spcAft>
                <a:spcPts val="0"/>
              </a:spcAft>
              <a:buNone/>
            </a:pPr>
            <a:r>
              <a:rPr lang="it-IT" sz="700" b="1" u="sng" dirty="0">
                <a:solidFill>
                  <a:schemeClr val="hlink"/>
                </a:solidFill>
                <a:latin typeface="Comic Sans MS"/>
                <a:ea typeface="Comic Sans MS"/>
                <a:cs typeface="Comic Sans MS"/>
                <a:sym typeface="Comic Sans MS"/>
              </a:rPr>
              <a:t> </a:t>
            </a:r>
            <a:endParaRPr sz="700" b="1" dirty="0">
              <a:solidFill>
                <a:schemeClr val="lt1"/>
              </a:solidFill>
              <a:latin typeface="Comic Sans MS"/>
              <a:ea typeface="Comic Sans MS"/>
              <a:cs typeface="Comic Sans MS"/>
              <a:sym typeface="Comic Sans MS"/>
            </a:endParaRPr>
          </a:p>
          <a:p>
            <a:pPr marL="0" lvl="0" indent="0" algn="l" rtl="0">
              <a:lnSpc>
                <a:spcPct val="115000"/>
              </a:lnSpc>
              <a:spcBef>
                <a:spcPts val="1200"/>
              </a:spcBef>
              <a:spcAft>
                <a:spcPts val="0"/>
              </a:spcAft>
              <a:buNone/>
            </a:pPr>
            <a:r>
              <a:rPr lang="en" sz="2300" b="1" dirty="0">
                <a:solidFill>
                  <a:srgbClr val="FFFF00"/>
                </a:solidFill>
                <a:latin typeface="Comic Sans MS"/>
                <a:ea typeface="Comic Sans MS"/>
                <a:cs typeface="Comic Sans MS"/>
                <a:sym typeface="Comic Sans MS"/>
              </a:rPr>
              <a:t>6. Cultural comparison project</a:t>
            </a:r>
          </a:p>
          <a:p>
            <a:pPr marL="0" lvl="0" indent="0" algn="l" rtl="0">
              <a:lnSpc>
                <a:spcPct val="115000"/>
              </a:lnSpc>
              <a:spcBef>
                <a:spcPts val="1200"/>
              </a:spcBef>
              <a:spcAft>
                <a:spcPts val="1200"/>
              </a:spcAft>
              <a:buNone/>
            </a:pPr>
            <a:r>
              <a:rPr lang="en" sz="2300" b="1" dirty="0">
                <a:solidFill>
                  <a:srgbClr val="FFFF00"/>
                </a:solidFill>
                <a:latin typeface="Comic Sans MS"/>
                <a:ea typeface="Comic Sans MS"/>
                <a:cs typeface="Comic Sans MS"/>
                <a:sym typeface="Comic Sans MS"/>
              </a:rPr>
              <a:t>7. I diversi registri linguistici della lingua italiana usati dai giovani  (Youth Language)                       Videos and Lessons  </a:t>
            </a:r>
            <a:endParaRPr dirty="0"/>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634</Words>
  <Application>Microsoft Macintosh PowerPoint</Application>
  <PresentationFormat>Presentazione su schermo (16:9)</PresentationFormat>
  <Paragraphs>94</Paragraphs>
  <Slides>11</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Source Code Pro</vt:lpstr>
      <vt:lpstr>Comic Sans MS</vt:lpstr>
      <vt:lpstr>Arial</vt:lpstr>
      <vt:lpstr>Oswald</vt:lpstr>
      <vt:lpstr>Modern Writer</vt:lpstr>
      <vt:lpstr>Il Console Onorario  Thomas Botzios e la Dott. ssa Marina Lenza, Director of Education Office  del Consolato Generale d’Italia a Chicago invitano Ridgewood High School &amp; Istituto Superiore Carlo Dell’Acqua </vt:lpstr>
      <vt:lpstr>Partecipanti /      Partecipanti: Console Generale d’Italia Thomas Botzios Dott. Marina Lenza, Director of Education Office    Dott. Laura Landonio, Principal  CDA   Dott. Gina Castellano, Principal RHS Prof. Vittoria Zingaro,  docente CDA Prof. Adriana Gallo, docente CDA Prof. Dolores Pigoni-Miller, docente RHS Prof. Gianna Gianfortone, docente RHS   Students:    Angela Borek,  RHS Giorgia Ornago, 4B RIM CDA    Ivan Gregorace, 4BTUR CDA    </vt:lpstr>
      <vt:lpstr>Presentazione standard di PowerPoint</vt:lpstr>
      <vt:lpstr>RHS and CDA commonalities  Come siamo simili? </vt:lpstr>
      <vt:lpstr>Mission and Vision of Exchange Project</vt:lpstr>
      <vt:lpstr>Presentazione standard di PowerPoint</vt:lpstr>
      <vt:lpstr>Project overview….</vt:lpstr>
      <vt:lpstr>Presentazione standard di PowerPoint</vt:lpstr>
      <vt:lpstr>Presentazione standard di PowerPoint</vt:lpstr>
      <vt:lpstr>What we have learned…</vt:lpstr>
      <vt:lpstr>Future Plans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Ridgewood High School &amp; Istituto Superiore Carlo Dell’Acqua</dc:title>
  <dc:creator>utenti</dc:creator>
  <cp:lastModifiedBy>vittoria zingaro</cp:lastModifiedBy>
  <cp:revision>18</cp:revision>
  <dcterms:modified xsi:type="dcterms:W3CDTF">2022-06-13T16:11:12Z</dcterms:modified>
</cp:coreProperties>
</file>