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5" r:id="rId4"/>
    <p:sldId id="266" r:id="rId5"/>
    <p:sldId id="267" r:id="rId6"/>
    <p:sldId id="263" r:id="rId7"/>
    <p:sldId id="261" r:id="rId8"/>
    <p:sldId id="264" r:id="rId9"/>
    <p:sldId id="268" r:id="rId10"/>
    <p:sldId id="271" r:id="rId11"/>
    <p:sldId id="270" r:id="rId12"/>
    <p:sldId id="262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E7C26B84-E8BE-4192-BB77-9D8AE2783304}">
          <p14:sldIdLst/>
        </p14:section>
        <p14:section name="Sezione senza titolo" id="{F0BE390D-AB0A-4F8F-8563-E08FA64E7CE7}">
          <p14:sldIdLst>
            <p14:sldId id="258"/>
            <p14:sldId id="259"/>
            <p14:sldId id="265"/>
            <p14:sldId id="266"/>
            <p14:sldId id="267"/>
            <p14:sldId id="263"/>
            <p14:sldId id="261"/>
            <p14:sldId id="264"/>
            <p14:sldId id="268"/>
            <p14:sldId id="271"/>
            <p14:sldId id="270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33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1D1D"/>
    <a:srgbClr val="FFFF66"/>
    <a:srgbClr val="FFFF99"/>
    <a:srgbClr val="FF9999"/>
    <a:srgbClr val="99FF99"/>
    <a:srgbClr val="0066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62"/>
      </p:cViewPr>
      <p:guideLst>
        <p:guide orient="horz" pos="3158"/>
        <p:guide pos="33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913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121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48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5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4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27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9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39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89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15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34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DFE4-E276-41FF-953D-C85280C2CEB0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704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slide" Target="slide11.xml"/><Relationship Id="rId4" Type="http://schemas.openxmlformats.org/officeDocument/2006/relationships/slide" Target="slide12.xml"/><Relationship Id="rId9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628712" y="180000"/>
            <a:ext cx="5400000" cy="3060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2" name="Connettore 1 91"/>
          <p:cNvCxnSpPr>
            <a:stCxn id="38" idx="2"/>
            <a:endCxn id="10" idx="0"/>
          </p:cNvCxnSpPr>
          <p:nvPr/>
        </p:nvCxnSpPr>
        <p:spPr>
          <a:xfrm>
            <a:off x="3326400" y="1002667"/>
            <a:ext cx="3600" cy="1697333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ttangolo 73"/>
          <p:cNvSpPr/>
          <p:nvPr/>
        </p:nvSpPr>
        <p:spPr>
          <a:xfrm>
            <a:off x="6163200" y="3736567"/>
            <a:ext cx="5400000" cy="306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7" name="Connettore 1 116"/>
          <p:cNvCxnSpPr>
            <a:stCxn id="80" idx="2"/>
            <a:endCxn id="14" idx="2"/>
          </p:cNvCxnSpPr>
          <p:nvPr/>
        </p:nvCxnSpPr>
        <p:spPr>
          <a:xfrm>
            <a:off x="8823600" y="4151278"/>
            <a:ext cx="19712" cy="221890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ttangolo 52"/>
          <p:cNvSpPr/>
          <p:nvPr/>
        </p:nvSpPr>
        <p:spPr>
          <a:xfrm>
            <a:off x="6133455" y="159229"/>
            <a:ext cx="5400000" cy="3060000"/>
          </a:xfrm>
          <a:prstGeom prst="rect">
            <a:avLst/>
          </a:prstGeom>
          <a:solidFill>
            <a:srgbClr val="92D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7" name="Connettore 1 46"/>
          <p:cNvCxnSpPr>
            <a:cxnSpLocks/>
            <a:stCxn id="58" idx="2"/>
            <a:endCxn id="79" idx="0"/>
          </p:cNvCxnSpPr>
          <p:nvPr/>
        </p:nvCxnSpPr>
        <p:spPr>
          <a:xfrm>
            <a:off x="8813905" y="623512"/>
            <a:ext cx="11030" cy="20764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ttangolo 70"/>
          <p:cNvSpPr/>
          <p:nvPr/>
        </p:nvSpPr>
        <p:spPr>
          <a:xfrm>
            <a:off x="630000" y="3600000"/>
            <a:ext cx="5400000" cy="3060000"/>
          </a:xfrm>
          <a:prstGeom prst="rect">
            <a:avLst/>
          </a:prstGeom>
          <a:solidFill>
            <a:srgbClr val="FF1D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4659086" y="270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862286" y="3106055"/>
            <a:ext cx="245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DIRIGENTE SCOLASTICO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LANDONIO LAURA M.L.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320000" y="633335"/>
            <a:ext cx="1656000" cy="1785104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STAFF DEL DIRIGENTE:</a:t>
            </a:r>
          </a:p>
          <a:p>
            <a:endParaRPr lang="it-IT" sz="800" dirty="0"/>
          </a:p>
          <a:p>
            <a:r>
              <a:rPr lang="it-IT" sz="1000" b="1" dirty="0">
                <a:solidFill>
                  <a:srgbClr val="C00000"/>
                </a:solidFill>
              </a:rPr>
              <a:t>COLLABORATORI D.S.</a:t>
            </a:r>
          </a:p>
          <a:p>
            <a:r>
              <a:rPr lang="it-IT" sz="1000" b="1" dirty="0">
                <a:solidFill>
                  <a:srgbClr val="C00000"/>
                </a:solidFill>
              </a:rPr>
              <a:t>Prof.ssa Simona </a:t>
            </a:r>
            <a:r>
              <a:rPr lang="it-IT" sz="1000" b="1" dirty="0" err="1">
                <a:solidFill>
                  <a:srgbClr val="C00000"/>
                </a:solidFill>
              </a:rPr>
              <a:t>Bortolozzo</a:t>
            </a:r>
            <a:endParaRPr lang="it-IT" sz="1000" b="1" dirty="0">
              <a:solidFill>
                <a:srgbClr val="C00000"/>
              </a:solidFill>
            </a:endParaRPr>
          </a:p>
          <a:p>
            <a:r>
              <a:rPr lang="it-IT" sz="1000" b="1" dirty="0">
                <a:solidFill>
                  <a:srgbClr val="C00000"/>
                </a:solidFill>
              </a:rPr>
              <a:t>Prof.ssa Antonella Ruggiero</a:t>
            </a:r>
          </a:p>
          <a:p>
            <a:endParaRPr lang="it-IT" sz="1000" b="1" dirty="0">
              <a:solidFill>
                <a:srgbClr val="C00000"/>
              </a:solidFill>
            </a:endParaRPr>
          </a:p>
          <a:p>
            <a:r>
              <a:rPr lang="it-IT" sz="1000" b="1" dirty="0">
                <a:solidFill>
                  <a:srgbClr val="C00000"/>
                </a:solidFill>
              </a:rPr>
              <a:t>REFERENTE SERALE</a:t>
            </a:r>
          </a:p>
          <a:p>
            <a:r>
              <a:rPr lang="it-IT" sz="1000" b="1" dirty="0">
                <a:solidFill>
                  <a:srgbClr val="C00000"/>
                </a:solidFill>
              </a:rPr>
              <a:t>Prof.ssa Stefania Russo</a:t>
            </a:r>
          </a:p>
          <a:p>
            <a:endParaRPr lang="it-IT" sz="800" dirty="0"/>
          </a:p>
          <a:p>
            <a:r>
              <a:rPr lang="it-IT" sz="800" dirty="0"/>
              <a:t>REFERENTE PLESSO VIA CALINI</a:t>
            </a:r>
          </a:p>
          <a:p>
            <a:r>
              <a:rPr lang="it-IT" sz="800" dirty="0"/>
              <a:t>Prof.ssa Iolanda </a:t>
            </a:r>
            <a:r>
              <a:rPr lang="it-IT" sz="800" dirty="0" err="1"/>
              <a:t>Sarappa</a:t>
            </a:r>
            <a:r>
              <a:rPr lang="it-IT" sz="800" dirty="0"/>
              <a:t> </a:t>
            </a:r>
          </a:p>
          <a:p>
            <a:endParaRPr lang="it-IT" sz="800" dirty="0"/>
          </a:p>
        </p:txBody>
      </p:sp>
      <p:sp>
        <p:nvSpPr>
          <p:cNvPr id="10" name="CasellaDiTesto 9">
            <a:hlinkClick r:id="rId2" action="ppaction://hlinksldjump"/>
          </p:cNvPr>
          <p:cNvSpPr txBox="1"/>
          <p:nvPr/>
        </p:nvSpPr>
        <p:spPr>
          <a:xfrm>
            <a:off x="2160000" y="2700000"/>
            <a:ext cx="2340000" cy="369332"/>
          </a:xfrm>
          <a:prstGeom prst="rect">
            <a:avLst/>
          </a:prstGeom>
          <a:solidFill>
            <a:srgbClr val="FFC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GESTIONALE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2472344" y="1594425"/>
            <a:ext cx="1656000" cy="369332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R.L.S.</a:t>
            </a:r>
          </a:p>
          <a:p>
            <a:endParaRPr lang="it-IT" sz="8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2498400" y="1125455"/>
            <a:ext cx="1656000" cy="369332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MEDICO COMPETENTE</a:t>
            </a:r>
          </a:p>
          <a:p>
            <a:r>
              <a:rPr lang="it-IT" sz="800" dirty="0"/>
              <a:t>Dott. Mauro </a:t>
            </a:r>
            <a:r>
              <a:rPr lang="it-IT" sz="800" dirty="0" err="1"/>
              <a:t>Lorenzini</a:t>
            </a:r>
            <a:endParaRPr lang="it-IT" sz="8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2498400" y="633335"/>
            <a:ext cx="1656000" cy="369332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RSPP</a:t>
            </a:r>
          </a:p>
          <a:p>
            <a:r>
              <a:rPr lang="it-IT" sz="800" dirty="0"/>
              <a:t>Ing. Marco Piatti</a:t>
            </a:r>
          </a:p>
        </p:txBody>
      </p:sp>
      <p:sp>
        <p:nvSpPr>
          <p:cNvPr id="50" name="CasellaDiTesto 49"/>
          <p:cNvSpPr txBox="1"/>
          <p:nvPr/>
        </p:nvSpPr>
        <p:spPr>
          <a:xfrm>
            <a:off x="671945" y="2009792"/>
            <a:ext cx="1656000" cy="553998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10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r>
              <a:rPr lang="it-IT" sz="10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FUNZIONI STRUMENTALI</a:t>
            </a:r>
          </a:p>
          <a:p>
            <a:pPr algn="ctr"/>
            <a:endParaRPr lang="it-IT" sz="10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CasellaDiTesto 72"/>
          <p:cNvSpPr txBox="1"/>
          <p:nvPr/>
        </p:nvSpPr>
        <p:spPr>
          <a:xfrm>
            <a:off x="2160000" y="3787032"/>
            <a:ext cx="2340000" cy="369332"/>
          </a:xfrm>
          <a:prstGeom prst="rect">
            <a:avLst/>
          </a:prstGeom>
          <a:solidFill>
            <a:srgbClr val="C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PARTECIPATIVA</a:t>
            </a:r>
          </a:p>
        </p:txBody>
      </p:sp>
      <p:sp>
        <p:nvSpPr>
          <p:cNvPr id="79" name="CasellaDiTesto 78">
            <a:hlinkClick r:id="rId3" action="ppaction://hlinksldjump"/>
          </p:cNvPr>
          <p:cNvSpPr txBox="1"/>
          <p:nvPr/>
        </p:nvSpPr>
        <p:spPr>
          <a:xfrm>
            <a:off x="7654935" y="2700000"/>
            <a:ext cx="2340000" cy="369332"/>
          </a:xfrm>
          <a:prstGeom prst="rect">
            <a:avLst/>
          </a:prstGeom>
          <a:solidFill>
            <a:srgbClr val="00B05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AMMINISTATIVA</a:t>
            </a:r>
          </a:p>
        </p:txBody>
      </p:sp>
      <p:sp>
        <p:nvSpPr>
          <p:cNvPr id="80" name="CasellaDiTesto 79"/>
          <p:cNvSpPr txBox="1"/>
          <p:nvPr/>
        </p:nvSpPr>
        <p:spPr>
          <a:xfrm>
            <a:off x="7653600" y="3781946"/>
            <a:ext cx="2340000" cy="369332"/>
          </a:xfrm>
          <a:prstGeom prst="rect">
            <a:avLst/>
          </a:prstGeom>
          <a:solidFill>
            <a:srgbClr val="0070C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DIDATTICA</a:t>
            </a:r>
          </a:p>
        </p:txBody>
      </p:sp>
      <p:sp>
        <p:nvSpPr>
          <p:cNvPr id="83" name="Freccia circolare a sinistra 82"/>
          <p:cNvSpPr/>
          <p:nvPr/>
        </p:nvSpPr>
        <p:spPr>
          <a:xfrm>
            <a:off x="10098899" y="2700000"/>
            <a:ext cx="824217" cy="1471251"/>
          </a:xfrm>
          <a:prstGeom prst="curvedLef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5" name="Freccia bidirezionale orizzontale 84"/>
          <p:cNvSpPr/>
          <p:nvPr/>
        </p:nvSpPr>
        <p:spPr>
          <a:xfrm>
            <a:off x="5643306" y="80258"/>
            <a:ext cx="973540" cy="369425"/>
          </a:xfrm>
          <a:prstGeom prst="leftRigh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Freccia bidirezionale orizzontale 85"/>
          <p:cNvSpPr/>
          <p:nvPr/>
        </p:nvSpPr>
        <p:spPr>
          <a:xfrm>
            <a:off x="5609230" y="6370185"/>
            <a:ext cx="973540" cy="369425"/>
          </a:xfrm>
          <a:prstGeom prst="leftRigh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Freccia circolare a sinistra 86"/>
          <p:cNvSpPr/>
          <p:nvPr/>
        </p:nvSpPr>
        <p:spPr>
          <a:xfrm flipH="1" flipV="1">
            <a:off x="1267207" y="2700000"/>
            <a:ext cx="824217" cy="1471251"/>
          </a:xfrm>
          <a:prstGeom prst="curvedLef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2" name="CasellaDiTesto 61"/>
          <p:cNvSpPr txBox="1"/>
          <p:nvPr/>
        </p:nvSpPr>
        <p:spPr>
          <a:xfrm>
            <a:off x="7488892" y="2222257"/>
            <a:ext cx="2746213" cy="369332"/>
          </a:xfrm>
          <a:prstGeom prst="rect">
            <a:avLst/>
          </a:prstGeom>
          <a:solidFill>
            <a:srgbClr val="99FF99">
              <a:alpha val="97000"/>
            </a:srgbClr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DSGA - Carla </a:t>
            </a:r>
            <a:r>
              <a:rPr lang="it-IT" b="1" dirty="0" err="1"/>
              <a:t>Panarotto</a:t>
            </a:r>
            <a:endParaRPr lang="it-IT" b="1" dirty="0"/>
          </a:p>
        </p:txBody>
      </p:sp>
      <p:sp>
        <p:nvSpPr>
          <p:cNvPr id="75" name="CasellaDiTesto 74"/>
          <p:cNvSpPr txBox="1"/>
          <p:nvPr/>
        </p:nvSpPr>
        <p:spPr>
          <a:xfrm>
            <a:off x="3600000" y="4320000"/>
            <a:ext cx="1800000" cy="1231106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RSU:</a:t>
            </a:r>
          </a:p>
          <a:p>
            <a:endParaRPr lang="it-IT" sz="800" dirty="0"/>
          </a:p>
          <a:p>
            <a:r>
              <a:rPr lang="it-IT" sz="800" dirty="0"/>
              <a:t>RAPPRESENTANTE ATA:</a:t>
            </a:r>
          </a:p>
          <a:p>
            <a:r>
              <a:rPr lang="it-IT" sz="800" dirty="0"/>
              <a:t>Caruso Francesco </a:t>
            </a:r>
          </a:p>
          <a:p>
            <a:endParaRPr lang="it-IT" sz="800" dirty="0"/>
          </a:p>
          <a:p>
            <a:r>
              <a:rPr lang="it-IT" sz="800" dirty="0"/>
              <a:t>RAPPRESENTANTE DOCENTI:</a:t>
            </a:r>
          </a:p>
          <a:p>
            <a:r>
              <a:rPr lang="it-IT" sz="800" dirty="0"/>
              <a:t>Galizia </a:t>
            </a:r>
            <a:r>
              <a:rPr lang="it-IT" sz="800" dirty="0" smtClean="0"/>
              <a:t>Giovanni</a:t>
            </a:r>
          </a:p>
          <a:p>
            <a:r>
              <a:rPr lang="it-IT" sz="800" dirty="0" err="1" smtClean="0"/>
              <a:t>Maffullo</a:t>
            </a:r>
            <a:r>
              <a:rPr lang="it-IT" sz="800" dirty="0" smtClean="0"/>
              <a:t> Giovanni</a:t>
            </a:r>
            <a:endParaRPr lang="it-IT" sz="800" dirty="0"/>
          </a:p>
          <a:p>
            <a:endParaRPr lang="it-IT" sz="800" dirty="0"/>
          </a:p>
        </p:txBody>
      </p:sp>
      <p:sp>
        <p:nvSpPr>
          <p:cNvPr id="76" name="CasellaDiTesto 75"/>
          <p:cNvSpPr txBox="1"/>
          <p:nvPr/>
        </p:nvSpPr>
        <p:spPr>
          <a:xfrm>
            <a:off x="3600000" y="5663002"/>
            <a:ext cx="1800000" cy="861774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COMITATO DI VALUTAZIONE</a:t>
            </a:r>
          </a:p>
          <a:p>
            <a:endParaRPr lang="it-IT" sz="800" dirty="0"/>
          </a:p>
          <a:p>
            <a:r>
              <a:rPr lang="it-IT" sz="800" dirty="0"/>
              <a:t>Prof.ssa Giuliana Molla</a:t>
            </a:r>
          </a:p>
          <a:p>
            <a:r>
              <a:rPr lang="it-IT" sz="800" dirty="0"/>
              <a:t>Prof.ssa Mariella </a:t>
            </a:r>
            <a:r>
              <a:rPr lang="it-IT" sz="800" dirty="0" err="1"/>
              <a:t>Conenna</a:t>
            </a:r>
            <a:endParaRPr lang="it-IT" sz="800" dirty="0"/>
          </a:p>
          <a:p>
            <a:r>
              <a:rPr lang="it-IT" sz="800" dirty="0"/>
              <a:t>Prof.ssa Paola Meccariello</a:t>
            </a:r>
          </a:p>
          <a:p>
            <a:endParaRPr lang="it-IT" sz="800" dirty="0"/>
          </a:p>
        </p:txBody>
      </p:sp>
      <p:sp>
        <p:nvSpPr>
          <p:cNvPr id="90" name="CasellaDiTesto 89"/>
          <p:cNvSpPr txBox="1"/>
          <p:nvPr/>
        </p:nvSpPr>
        <p:spPr>
          <a:xfrm>
            <a:off x="1246999" y="4320000"/>
            <a:ext cx="1800000" cy="861774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ORGANO DI GARANZIA</a:t>
            </a:r>
            <a:r>
              <a:rPr lang="it-IT" sz="800" dirty="0"/>
              <a:t>:</a:t>
            </a:r>
          </a:p>
          <a:p>
            <a:endParaRPr lang="it-IT" sz="800" dirty="0"/>
          </a:p>
          <a:p>
            <a:r>
              <a:rPr lang="it-IT" sz="800" dirty="0"/>
              <a:t>Prof.ssa Antonella Ruggiero</a:t>
            </a:r>
          </a:p>
          <a:p>
            <a:r>
              <a:rPr lang="it-IT" sz="800" dirty="0"/>
              <a:t>STUDENTE </a:t>
            </a:r>
          </a:p>
          <a:p>
            <a:r>
              <a:rPr lang="it-IT" sz="800" dirty="0"/>
              <a:t>GENITORE</a:t>
            </a:r>
          </a:p>
          <a:p>
            <a:endParaRPr lang="it-IT" sz="800" dirty="0"/>
          </a:p>
        </p:txBody>
      </p:sp>
      <p:cxnSp>
        <p:nvCxnSpPr>
          <p:cNvPr id="84" name="Connettore 1 83"/>
          <p:cNvCxnSpPr/>
          <p:nvPr/>
        </p:nvCxnSpPr>
        <p:spPr>
          <a:xfrm>
            <a:off x="2326143" y="2104092"/>
            <a:ext cx="0" cy="64241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/>
          <p:nvPr/>
        </p:nvCxnSpPr>
        <p:spPr>
          <a:xfrm>
            <a:off x="4326244" y="1828800"/>
            <a:ext cx="0" cy="88178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3" idx="2"/>
          </p:cNvCxnSpPr>
          <p:nvPr/>
        </p:nvCxnSpPr>
        <p:spPr>
          <a:xfrm flipH="1">
            <a:off x="3326400" y="4156364"/>
            <a:ext cx="3600" cy="152925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asellaDiTesto 96">
            <a:hlinkClick r:id="rId4" action="ppaction://hlinksldjump"/>
          </p:cNvPr>
          <p:cNvSpPr txBox="1"/>
          <p:nvPr/>
        </p:nvSpPr>
        <p:spPr>
          <a:xfrm>
            <a:off x="1246999" y="5400000"/>
            <a:ext cx="1800000" cy="892552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it-IT" sz="1000" b="1" dirty="0"/>
          </a:p>
          <a:p>
            <a:pPr algn="ctr"/>
            <a:r>
              <a:rPr lang="it-IT" sz="1600" b="1" dirty="0"/>
              <a:t>CONSIGLIO D’ISTITUTO</a:t>
            </a:r>
            <a:endParaRPr lang="it-IT" sz="1600" dirty="0"/>
          </a:p>
          <a:p>
            <a:endParaRPr lang="it-IT" sz="1000" b="1" dirty="0"/>
          </a:p>
        </p:txBody>
      </p:sp>
      <p:cxnSp>
        <p:nvCxnSpPr>
          <p:cNvPr id="99" name="Connettore 1 98"/>
          <p:cNvCxnSpPr/>
          <p:nvPr/>
        </p:nvCxnSpPr>
        <p:spPr>
          <a:xfrm>
            <a:off x="3046999" y="4320000"/>
            <a:ext cx="279401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1 100"/>
          <p:cNvCxnSpPr/>
          <p:nvPr/>
        </p:nvCxnSpPr>
        <p:spPr>
          <a:xfrm flipH="1">
            <a:off x="3326400" y="4320000"/>
            <a:ext cx="2736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1 102"/>
          <p:cNvCxnSpPr/>
          <p:nvPr/>
        </p:nvCxnSpPr>
        <p:spPr>
          <a:xfrm>
            <a:off x="3046999" y="5400000"/>
            <a:ext cx="279401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1 104"/>
          <p:cNvCxnSpPr/>
          <p:nvPr/>
        </p:nvCxnSpPr>
        <p:spPr>
          <a:xfrm flipH="1">
            <a:off x="3326400" y="5685616"/>
            <a:ext cx="2736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CasellaDiTesto 107">
            <a:hlinkClick r:id="" action="ppaction://hlinkshowjump?jump=nextslide"/>
          </p:cNvPr>
          <p:cNvSpPr txBox="1"/>
          <p:nvPr/>
        </p:nvSpPr>
        <p:spPr>
          <a:xfrm>
            <a:off x="7653600" y="4964502"/>
            <a:ext cx="2340000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REFERENTI DI INDIRIZZO</a:t>
            </a:r>
          </a:p>
        </p:txBody>
      </p:sp>
      <p:sp>
        <p:nvSpPr>
          <p:cNvPr id="113" name="CasellaDiTesto 112">
            <a:hlinkClick r:id="" action="ppaction://hlinkshowjump?jump=nextslide"/>
          </p:cNvPr>
          <p:cNvSpPr txBox="1"/>
          <p:nvPr/>
        </p:nvSpPr>
        <p:spPr>
          <a:xfrm>
            <a:off x="7647241" y="5338961"/>
            <a:ext cx="2340000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COORDINATORI di DIPARTIMENTO</a:t>
            </a:r>
          </a:p>
        </p:txBody>
      </p:sp>
      <p:sp>
        <p:nvSpPr>
          <p:cNvPr id="51" name="CasellaDiTesto 50"/>
          <p:cNvSpPr txBox="1"/>
          <p:nvPr/>
        </p:nvSpPr>
        <p:spPr>
          <a:xfrm>
            <a:off x="2499795" y="2085657"/>
            <a:ext cx="1656000" cy="492443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ASPP</a:t>
            </a:r>
          </a:p>
          <a:p>
            <a:r>
              <a:rPr lang="it-IT" sz="800" dirty="0"/>
              <a:t>Prof.ssa Daniela </a:t>
            </a:r>
            <a:r>
              <a:rPr lang="it-IT" sz="800" dirty="0" err="1"/>
              <a:t>Liconti</a:t>
            </a:r>
            <a:endParaRPr lang="it-IT" sz="800" dirty="0"/>
          </a:p>
          <a:p>
            <a:r>
              <a:rPr lang="it-IT" sz="800" dirty="0"/>
              <a:t>Prof.ssa Biagia Milazzo </a:t>
            </a:r>
          </a:p>
        </p:txBody>
      </p:sp>
      <p:sp>
        <p:nvSpPr>
          <p:cNvPr id="54" name="CasellaDiTesto 53">
            <a:hlinkClick r:id="" action="ppaction://hlinkshowjump?jump=nextslide"/>
          </p:cNvPr>
          <p:cNvSpPr txBox="1"/>
          <p:nvPr/>
        </p:nvSpPr>
        <p:spPr>
          <a:xfrm>
            <a:off x="7647237" y="5718973"/>
            <a:ext cx="2340000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COORDINATORI C.D.C.</a:t>
            </a:r>
          </a:p>
        </p:txBody>
      </p:sp>
      <p:sp>
        <p:nvSpPr>
          <p:cNvPr id="55" name="CasellaDiTesto 54">
            <a:hlinkClick r:id="" action="ppaction://hlinkshowjump?jump=nextslide"/>
          </p:cNvPr>
          <p:cNvSpPr txBox="1"/>
          <p:nvPr/>
        </p:nvSpPr>
        <p:spPr>
          <a:xfrm>
            <a:off x="7642463" y="6099511"/>
            <a:ext cx="2340000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COMMISSIONI GRUPPO DI LAVORO</a:t>
            </a:r>
          </a:p>
        </p:txBody>
      </p:sp>
      <p:sp>
        <p:nvSpPr>
          <p:cNvPr id="56" name="CasellaDiTesto 55"/>
          <p:cNvSpPr txBox="1"/>
          <p:nvPr/>
        </p:nvSpPr>
        <p:spPr>
          <a:xfrm>
            <a:off x="6938017" y="1226048"/>
            <a:ext cx="3771165" cy="400110"/>
          </a:xfrm>
          <a:prstGeom prst="rect">
            <a:avLst/>
          </a:prstGeom>
          <a:solidFill>
            <a:srgbClr val="99FF99">
              <a:alpha val="97000"/>
            </a:srgbClr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AFFARI GENERALI</a:t>
            </a:r>
          </a:p>
        </p:txBody>
      </p:sp>
      <p:sp>
        <p:nvSpPr>
          <p:cNvPr id="57" name="CasellaDiTesto 56"/>
          <p:cNvSpPr txBox="1"/>
          <p:nvPr/>
        </p:nvSpPr>
        <p:spPr>
          <a:xfrm>
            <a:off x="6921705" y="780594"/>
            <a:ext cx="3776338" cy="400110"/>
          </a:xfrm>
          <a:prstGeom prst="rect">
            <a:avLst/>
          </a:prstGeom>
          <a:solidFill>
            <a:srgbClr val="99FF99">
              <a:alpha val="97000"/>
            </a:srgbClr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SEGRETERIA DEL PERSONALE</a:t>
            </a:r>
          </a:p>
        </p:txBody>
      </p:sp>
      <p:sp>
        <p:nvSpPr>
          <p:cNvPr id="58" name="CasellaDiTesto 57"/>
          <p:cNvSpPr txBox="1"/>
          <p:nvPr/>
        </p:nvSpPr>
        <p:spPr>
          <a:xfrm>
            <a:off x="6929764" y="336950"/>
            <a:ext cx="3768281" cy="400110"/>
          </a:xfrm>
          <a:prstGeom prst="rect">
            <a:avLst/>
          </a:prstGeom>
          <a:solidFill>
            <a:srgbClr val="99FF99">
              <a:alpha val="97000"/>
            </a:srgbClr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SEGRETERIA DIDATTICA</a:t>
            </a:r>
          </a:p>
        </p:txBody>
      </p:sp>
      <p:sp>
        <p:nvSpPr>
          <p:cNvPr id="8" name="Rettangolo 7">
            <a:hlinkClick r:id="rId5" action="ppaction://hlinksldjump"/>
          </p:cNvPr>
          <p:cNvSpPr/>
          <p:nvPr/>
        </p:nvSpPr>
        <p:spPr>
          <a:xfrm>
            <a:off x="6966000" y="368462"/>
            <a:ext cx="3648991" cy="3175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hlinkClick r:id="rId3" action="ppaction://hlinksldjump"/>
          </p:cNvPr>
          <p:cNvSpPr/>
          <p:nvPr/>
        </p:nvSpPr>
        <p:spPr>
          <a:xfrm>
            <a:off x="7008960" y="1685112"/>
            <a:ext cx="3648991" cy="303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hlinkClick r:id="rId2" action="ppaction://hlinksldjump"/>
          </p:cNvPr>
          <p:cNvSpPr/>
          <p:nvPr/>
        </p:nvSpPr>
        <p:spPr>
          <a:xfrm>
            <a:off x="698740" y="2085657"/>
            <a:ext cx="1627403" cy="424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Rettangolo 3">
            <a:hlinkClick r:id="rId6" action="ppaction://hlinksldjump"/>
          </p:cNvPr>
          <p:cNvSpPr/>
          <p:nvPr/>
        </p:nvSpPr>
        <p:spPr>
          <a:xfrm>
            <a:off x="7704161" y="4964502"/>
            <a:ext cx="227830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hlinkClick r:id="rId7" action="ppaction://hlinksldjump"/>
          </p:cNvPr>
          <p:cNvSpPr/>
          <p:nvPr/>
        </p:nvSpPr>
        <p:spPr>
          <a:xfrm>
            <a:off x="7653600" y="5397915"/>
            <a:ext cx="2328863" cy="20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hlinkClick r:id="rId8" action="ppaction://hlinksldjump"/>
          </p:cNvPr>
          <p:cNvSpPr/>
          <p:nvPr/>
        </p:nvSpPr>
        <p:spPr>
          <a:xfrm>
            <a:off x="7653600" y="5753672"/>
            <a:ext cx="2328863" cy="1955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hlinkClick r:id="rId9" action="ppaction://hlinksldjump"/>
          </p:cNvPr>
          <p:cNvSpPr/>
          <p:nvPr/>
        </p:nvSpPr>
        <p:spPr>
          <a:xfrm>
            <a:off x="7704161" y="6117021"/>
            <a:ext cx="2278302" cy="253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CasellaDiTesto 58">
            <a:hlinkClick r:id="" action="ppaction://hlinkshowjump?jump=nextslide"/>
          </p:cNvPr>
          <p:cNvSpPr txBox="1"/>
          <p:nvPr/>
        </p:nvSpPr>
        <p:spPr>
          <a:xfrm>
            <a:off x="6186997" y="5320906"/>
            <a:ext cx="132226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REFERENTI</a:t>
            </a:r>
          </a:p>
          <a:p>
            <a:pPr algn="ctr"/>
            <a:r>
              <a:rPr lang="it-IT" dirty="0"/>
              <a:t>D’ISTITUTO</a:t>
            </a:r>
          </a:p>
        </p:txBody>
      </p:sp>
      <p:sp>
        <p:nvSpPr>
          <p:cNvPr id="60" name="CasellaDiTesto 59">
            <a:hlinkClick r:id="" action="ppaction://hlinkshowjump?jump=nextslide"/>
          </p:cNvPr>
          <p:cNvSpPr txBox="1"/>
          <p:nvPr/>
        </p:nvSpPr>
        <p:spPr>
          <a:xfrm>
            <a:off x="10148419" y="5602727"/>
            <a:ext cx="119398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PROGETTI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10169663" y="6008781"/>
            <a:ext cx="1127137" cy="3614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hlinkClick r:id="rId10" action="ppaction://hlinksldjump"/>
          </p:cNvPr>
          <p:cNvSpPr/>
          <p:nvPr/>
        </p:nvSpPr>
        <p:spPr>
          <a:xfrm>
            <a:off x="6186997" y="5718973"/>
            <a:ext cx="1322266" cy="5428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1353787" y="5450774"/>
            <a:ext cx="1573481" cy="81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hlinkClick r:id="rId4" action="ppaction://hlinksldjump"/>
          </p:cNvPr>
          <p:cNvSpPr/>
          <p:nvPr/>
        </p:nvSpPr>
        <p:spPr>
          <a:xfrm>
            <a:off x="10169663" y="6008781"/>
            <a:ext cx="1127137" cy="352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7653600" y="4276009"/>
            <a:ext cx="2340000" cy="474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7704161" y="4359293"/>
            <a:ext cx="221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COLLEGIO DOCENTI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A0F03C3D-AA35-486F-A26F-DCF0379730F4}"/>
              </a:ext>
            </a:extLst>
          </p:cNvPr>
          <p:cNvSpPr txBox="1"/>
          <p:nvPr/>
        </p:nvSpPr>
        <p:spPr>
          <a:xfrm>
            <a:off x="6924291" y="1688628"/>
            <a:ext cx="3771165" cy="400110"/>
          </a:xfrm>
          <a:prstGeom prst="rect">
            <a:avLst/>
          </a:prstGeom>
          <a:solidFill>
            <a:srgbClr val="99FF99">
              <a:alpha val="97000"/>
            </a:srgbClr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UFFICIO TECNICO</a:t>
            </a:r>
          </a:p>
        </p:txBody>
      </p:sp>
    </p:spTree>
    <p:extLst>
      <p:ext uri="{BB962C8B-B14F-4D97-AF65-F5344CB8AC3E}">
        <p14:creationId xmlns:p14="http://schemas.microsoft.com/office/powerpoint/2010/main" val="756585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358437" y="151425"/>
            <a:ext cx="1627901" cy="1334475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0315569" y="345787"/>
            <a:ext cx="1704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COMMISSIONI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GRUPPO LAVORO</a:t>
            </a:r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Freccia a destra 8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791145"/>
              </p:ext>
            </p:extLst>
          </p:nvPr>
        </p:nvGraphicFramePr>
        <p:xfrm>
          <a:off x="148502" y="177858"/>
          <a:ext cx="10124213" cy="606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9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14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007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REFERENTI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b="1" dirty="0"/>
                        <a:t>COMPONENTI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599">
                <a:tc>
                  <a:txBody>
                    <a:bodyPr/>
                    <a:lstStyle/>
                    <a:p>
                      <a:r>
                        <a:rPr lang="it-IT" sz="1400" dirty="0"/>
                        <a:t>PCTO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</a:t>
                      </a:r>
                      <a:r>
                        <a:rPr lang="it-IT" sz="1400" dirty="0" err="1"/>
                        <a:t>Bortolozzo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Brittannico</a:t>
                      </a:r>
                      <a:r>
                        <a:rPr lang="it-IT" sz="1400" dirty="0"/>
                        <a:t>, Colombo P., </a:t>
                      </a:r>
                      <a:r>
                        <a:rPr lang="it-IT" sz="1400" dirty="0" err="1" smtClean="0"/>
                        <a:t>Conenna</a:t>
                      </a:r>
                      <a:r>
                        <a:rPr lang="it-IT" sz="1400" smtClean="0"/>
                        <a:t> (Orientamento</a:t>
                      </a:r>
                      <a:r>
                        <a:rPr lang="it-IT" sz="1400" baseline="0" smtClean="0"/>
                        <a:t> </a:t>
                      </a:r>
                      <a:r>
                        <a:rPr lang="it-IT" sz="1400" baseline="0" dirty="0" smtClean="0"/>
                        <a:t>in uscita)</a:t>
                      </a:r>
                      <a:r>
                        <a:rPr lang="it-IT" sz="1400" dirty="0" smtClean="0"/>
                        <a:t>, </a:t>
                      </a:r>
                      <a:r>
                        <a:rPr lang="it-IT" sz="1400" dirty="0"/>
                        <a:t>De Martini, Dell'Acqua, Drago, Fiori, Garavaglia, Minora, Sava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62599">
                <a:tc>
                  <a:txBody>
                    <a:bodyPr/>
                    <a:lstStyle/>
                    <a:p>
                      <a:r>
                        <a:rPr lang="it-IT" sz="1400" dirty="0"/>
                        <a:t>NIV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 </a:t>
                      </a:r>
                      <a:r>
                        <a:rPr lang="it-IT" sz="1400" dirty="0" err="1"/>
                        <a:t>Capobianco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NIV (ristretto)  D.S. Landonio, </a:t>
                      </a:r>
                      <a:r>
                        <a:rPr lang="it-IT" sz="1400" dirty="0" err="1"/>
                        <a:t>Bortolozzo</a:t>
                      </a:r>
                      <a:r>
                        <a:rPr lang="it-IT" sz="1400" dirty="0"/>
                        <a:t>, </a:t>
                      </a:r>
                      <a:r>
                        <a:rPr lang="it-IT" sz="1400" dirty="0" err="1"/>
                        <a:t>Capobianco</a:t>
                      </a:r>
                      <a:r>
                        <a:rPr lang="it-IT" sz="1400" dirty="0"/>
                        <a:t>, Ruggiero</a:t>
                      </a:r>
                    </a:p>
                    <a:p>
                      <a:r>
                        <a:rPr lang="it-IT" sz="1400" dirty="0"/>
                        <a:t>NIV (allargato):</a:t>
                      </a:r>
                    </a:p>
                    <a:p>
                      <a:r>
                        <a:rPr lang="it-IT" sz="1400" dirty="0" err="1"/>
                        <a:t>Bortolozzo</a:t>
                      </a:r>
                      <a:r>
                        <a:rPr lang="it-IT" sz="1400" dirty="0"/>
                        <a:t>, Ruggiero, Michelon, De Pasquale, Rossi E., Barletta, Rollo, Alliata, Loriggiola, Russo S., Fiori, Garavaglia, </a:t>
                      </a:r>
                      <a:r>
                        <a:rPr lang="it-IT" sz="1400" dirty="0" err="1"/>
                        <a:t>Conenna</a:t>
                      </a:r>
                      <a:r>
                        <a:rPr lang="it-IT" sz="1400" dirty="0"/>
                        <a:t> </a:t>
                      </a:r>
                      <a:endParaRPr lang="it-IT" sz="1400" dirty="0"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/>
                        <a:t>EDUCAZIONE ALLA SALUTE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Rollo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Prof.sse</a:t>
                      </a:r>
                      <a:r>
                        <a:rPr lang="it-IT" sz="1400" dirty="0"/>
                        <a:t> </a:t>
                      </a:r>
                      <a:r>
                        <a:rPr lang="it-IT" sz="1400" baseline="0" dirty="0" err="1"/>
                        <a:t>Cimadomo</a:t>
                      </a:r>
                      <a:r>
                        <a:rPr lang="it-IT" sz="1400" baseline="0" dirty="0"/>
                        <a:t>, Milazzo, Guarnaccia, </a:t>
                      </a:r>
                      <a:r>
                        <a:rPr lang="it-IT" sz="1400" baseline="0" dirty="0" err="1"/>
                        <a:t>Ferrauto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/>
                        <a:t>INCLUSIONE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</a:t>
                      </a:r>
                      <a:r>
                        <a:rPr lang="it-IT" sz="1400" baseline="0" dirty="0"/>
                        <a:t> Rossi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De Bernardi, Barletta, Ruggiero, Pini, </a:t>
                      </a:r>
                      <a:r>
                        <a:rPr lang="it-IT" sz="1400" dirty="0" err="1"/>
                        <a:t>Maffullo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/>
                        <a:t>ORIENTAMENTO IN INGRESSO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</a:t>
                      </a:r>
                      <a:r>
                        <a:rPr lang="it-IT" sz="1400" dirty="0" err="1"/>
                        <a:t>Loriggiola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Tutti i docenti che collaboreranno</a:t>
                      </a:r>
                      <a:r>
                        <a:rPr lang="it-IT" sz="1400" baseline="0" dirty="0"/>
                        <a:t> e parteciperanno alle attività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GLI (GRUPPO LAVORO</a:t>
                      </a:r>
                      <a:r>
                        <a:rPr lang="it-IT" sz="1400" baseline="0" dirty="0">
                          <a:solidFill>
                            <a:schemeClr val="tx1"/>
                          </a:solidFill>
                        </a:rPr>
                        <a:t> INCLUSIONE SCOLASTICA)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Dirigente Scolastica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Prof. Barletta, Prof.ssa Rossi, prof.ssa</a:t>
                      </a:r>
                      <a:r>
                        <a:rPr lang="it-IT" sz="1400" baseline="0" dirty="0">
                          <a:solidFill>
                            <a:schemeClr val="tx1"/>
                          </a:solidFill>
                        </a:rPr>
                        <a:t> Ruggiero, dott.ssa Ricotta Ernestina (medico), 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Scalco E. </a:t>
                      </a:r>
                      <a:r>
                        <a:rPr lang="it-IT" sz="1400" baseline="0" dirty="0">
                          <a:solidFill>
                            <a:schemeClr val="tx1"/>
                          </a:solidFill>
                        </a:rPr>
                        <a:t>(componente genitori), Fusina F. (presidente </a:t>
                      </a:r>
                      <a:r>
                        <a:rPr lang="it-IT" sz="1400" baseline="0" dirty="0" err="1">
                          <a:solidFill>
                            <a:schemeClr val="tx1"/>
                          </a:solidFill>
                        </a:rPr>
                        <a:t>Anffas</a:t>
                      </a:r>
                      <a:r>
                        <a:rPr lang="it-IT" sz="1400" baseline="0" dirty="0">
                          <a:solidFill>
                            <a:schemeClr val="tx1"/>
                          </a:solidFill>
                        </a:rPr>
                        <a:t> Legnano), componente 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studente Battaglia Iacopo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5550821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Organizzazione su 5 giorni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Conenna</a:t>
                      </a:r>
                      <a:r>
                        <a:rPr lang="it-IT" sz="1400" dirty="0"/>
                        <a:t>, Damiano, Gallo, Pini, (</a:t>
                      </a:r>
                      <a:r>
                        <a:rPr lang="it-IT" sz="1400" dirty="0" err="1"/>
                        <a:t>Bortolozzo</a:t>
                      </a:r>
                      <a:r>
                        <a:rPr lang="it-IT" sz="1400" dirty="0"/>
                        <a:t>-Ruggiero)</a:t>
                      </a:r>
                      <a:endParaRPr lang="it-IT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264388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Quadriennale SIA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Capobianco, Manta, Nebuloni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1782768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PNRR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Dirigente scolastica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 err="1">
                          <a:solidFill>
                            <a:schemeClr val="tx1"/>
                          </a:solidFill>
                        </a:rPr>
                        <a:t>Bortolozzo</a:t>
                      </a:r>
                      <a:r>
                        <a:rPr lang="it-IT" sz="1400" dirty="0"/>
                        <a:t>, Ruggiero, Michelon, FS (Alliata, Barletta, Capobianco, Loriggiola, Rollo, Rossi E., Russo S.) </a:t>
                      </a:r>
                      <a:endParaRPr lang="it-IT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449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569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508623" y="353281"/>
            <a:ext cx="322137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REFERENTI D’ISTITUTO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attività istituzionali</a:t>
            </a:r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143665"/>
              </p:ext>
            </p:extLst>
          </p:nvPr>
        </p:nvGraphicFramePr>
        <p:xfrm>
          <a:off x="3866177" y="180000"/>
          <a:ext cx="7093176" cy="647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6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58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59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tx1"/>
                          </a:solidFill>
                        </a:rPr>
                        <a:t>ANIMATORE DIGITALE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Prof.ssa Simona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Michelon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481290"/>
                  </a:ext>
                </a:extLst>
              </a:tr>
              <a:tr h="643365">
                <a:tc>
                  <a:txBody>
                    <a:bodyPr/>
                    <a:lstStyle/>
                    <a:p>
                      <a:r>
                        <a:rPr lang="it-IT" sz="1800" b="1" dirty="0"/>
                        <a:t>EDUCAZIONE CIVICA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Prof.ssa Donatella </a:t>
                      </a:r>
                      <a:r>
                        <a:rPr lang="it-IT" sz="1800" dirty="0" err="1"/>
                        <a:t>Capobianco</a:t>
                      </a:r>
                      <a:endParaRPr lang="it-IT" sz="1800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365">
                <a:tc>
                  <a:txBody>
                    <a:bodyPr/>
                    <a:lstStyle/>
                    <a:p>
                      <a:r>
                        <a:rPr lang="it-IT" sz="1800" b="1" dirty="0"/>
                        <a:t>REFERENTE COVID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Prof.ssa Simona </a:t>
                      </a:r>
                      <a:r>
                        <a:rPr lang="it-IT" sz="1800" dirty="0" err="1"/>
                        <a:t>Bortolozzo</a:t>
                      </a:r>
                      <a:endParaRPr lang="it-IT" sz="1800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365">
                <a:tc>
                  <a:txBody>
                    <a:bodyPr/>
                    <a:lstStyle/>
                    <a:p>
                      <a:r>
                        <a:rPr lang="it-IT" sz="1800" b="1" dirty="0"/>
                        <a:t>EDUCAZIONE STRADALE</a:t>
                      </a:r>
                    </a:p>
                    <a:p>
                      <a:r>
                        <a:rPr lang="it-IT" sz="1800" b="1" dirty="0"/>
                        <a:t>PROTEZIONE CIVILE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Prof.ssa Carugo Sara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365">
                <a:tc>
                  <a:txBody>
                    <a:bodyPr/>
                    <a:lstStyle/>
                    <a:p>
                      <a:r>
                        <a:rPr lang="it-IT" sz="1800" b="1" dirty="0"/>
                        <a:t>REGISTRO ELETTRONICO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Prof. Giuseppe Macrì 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365">
                <a:tc>
                  <a:txBody>
                    <a:bodyPr/>
                    <a:lstStyle/>
                    <a:p>
                      <a:r>
                        <a:rPr lang="it-IT" sz="1800" b="1" dirty="0"/>
                        <a:t>BULLISMO E CYBER BULLISMO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Prof.ssa Simona </a:t>
                      </a:r>
                      <a:r>
                        <a:rPr lang="it-IT" sz="1800" dirty="0" err="1"/>
                        <a:t>Michelon</a:t>
                      </a:r>
                      <a:r>
                        <a:rPr lang="it-IT" sz="1800" dirty="0"/>
                        <a:t> 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3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/>
                        <a:t>DIPENDENZE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Prof.ssa</a:t>
                      </a:r>
                      <a:r>
                        <a:rPr lang="it-IT" baseline="0" dirty="0"/>
                        <a:t> Maria </a:t>
                      </a:r>
                      <a:r>
                        <a:rPr lang="it-IT" baseline="0" dirty="0" err="1"/>
                        <a:t>Cimadomo</a:t>
                      </a:r>
                      <a:r>
                        <a:rPr lang="it-IT" baseline="0" dirty="0"/>
                        <a:t>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73">
                <a:tc>
                  <a:txBody>
                    <a:bodyPr/>
                    <a:lstStyle/>
                    <a:p>
                      <a:r>
                        <a:rPr lang="it-IT" b="1" dirty="0"/>
                        <a:t>PCTO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Prof.ssa Simona </a:t>
                      </a:r>
                      <a:r>
                        <a:rPr lang="it-IT" sz="1800" dirty="0" err="1"/>
                        <a:t>Bortolozzo</a:t>
                      </a:r>
                      <a:endParaRPr lang="it-IT" sz="1800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589">
                <a:tc>
                  <a:txBody>
                    <a:bodyPr/>
                    <a:lstStyle/>
                    <a:p>
                      <a:r>
                        <a:rPr lang="it-IT" b="1" dirty="0"/>
                        <a:t>DISPERSIONE</a:t>
                      </a:r>
                      <a:r>
                        <a:rPr lang="it-IT" b="1" baseline="0" dirty="0"/>
                        <a:t> SCOLASTICA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Prof.ssa Francesca Guarnaccia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589">
                <a:tc>
                  <a:txBody>
                    <a:bodyPr/>
                    <a:lstStyle/>
                    <a:p>
                      <a:r>
                        <a:rPr lang="it-IT" b="1" dirty="0"/>
                        <a:t>ICDL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Prof.ssa Daniela </a:t>
                      </a:r>
                      <a:r>
                        <a:rPr lang="it-IT" dirty="0" err="1"/>
                        <a:t>Liconti</a:t>
                      </a:r>
                      <a:r>
                        <a:rPr lang="it-IT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236484"/>
                  </a:ext>
                </a:extLst>
              </a:tr>
              <a:tr h="368589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tx1"/>
                          </a:solidFill>
                        </a:rPr>
                        <a:t>MOBILITY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Prof. Fabio Campani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115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261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1D1D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215233" y="359773"/>
            <a:ext cx="5506209" cy="707886"/>
          </a:xfrm>
          <a:prstGeom prst="rect">
            <a:avLst/>
          </a:prstGeom>
          <a:solidFill>
            <a:srgbClr val="C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CONSIGLIO D’ISTITUTO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00435" y="1347867"/>
            <a:ext cx="2276056" cy="1754326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Componente</a:t>
            </a:r>
          </a:p>
          <a:p>
            <a:r>
              <a:rPr lang="it-IT" dirty="0"/>
              <a:t>ATA:</a:t>
            </a:r>
          </a:p>
          <a:p>
            <a:endParaRPr lang="it-IT" dirty="0"/>
          </a:p>
          <a:p>
            <a:r>
              <a:rPr lang="it-IT" dirty="0"/>
              <a:t>CARUSO FRANCESCO</a:t>
            </a:r>
          </a:p>
          <a:p>
            <a:r>
              <a:rPr lang="it-IT" dirty="0" smtClean="0"/>
              <a:t>INZILLO </a:t>
            </a:r>
            <a:r>
              <a:rPr lang="it-IT" dirty="0"/>
              <a:t>VITTORIA</a:t>
            </a:r>
          </a:p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362660" y="1347867"/>
            <a:ext cx="2276056" cy="2862322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Componente GENITORI:</a:t>
            </a:r>
          </a:p>
          <a:p>
            <a:endParaRPr lang="it-IT" dirty="0"/>
          </a:p>
          <a:p>
            <a:r>
              <a:rPr lang="it-IT" dirty="0"/>
              <a:t>FERRE’  ROSSELLA </a:t>
            </a:r>
            <a:r>
              <a:rPr lang="it-IT" b="1" dirty="0"/>
              <a:t>(presidente)</a:t>
            </a:r>
          </a:p>
          <a:p>
            <a:endParaRPr lang="it-IT" b="1" dirty="0"/>
          </a:p>
          <a:p>
            <a:r>
              <a:rPr lang="it-IT" dirty="0" smtClean="0"/>
              <a:t>ZAMBELLO CINZIA</a:t>
            </a:r>
          </a:p>
          <a:p>
            <a:r>
              <a:rPr lang="it-IT" dirty="0" smtClean="0"/>
              <a:t>MOLLA FABIO</a:t>
            </a:r>
          </a:p>
          <a:p>
            <a:r>
              <a:rPr lang="it-IT" smtClean="0"/>
              <a:t>VIRGARA ROSARIO</a:t>
            </a:r>
            <a:endParaRPr lang="it-IT" dirty="0"/>
          </a:p>
          <a:p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824885" y="1347867"/>
            <a:ext cx="2685438" cy="3416320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Componente</a:t>
            </a:r>
          </a:p>
          <a:p>
            <a:r>
              <a:rPr lang="it-IT" dirty="0"/>
              <a:t>DOCENTI:</a:t>
            </a:r>
          </a:p>
          <a:p>
            <a:endParaRPr lang="it-IT" dirty="0"/>
          </a:p>
          <a:p>
            <a:r>
              <a:rPr lang="it-IT" dirty="0"/>
              <a:t>CAPOBIANCO DONATELLA</a:t>
            </a:r>
          </a:p>
          <a:p>
            <a:r>
              <a:rPr lang="it-IT" dirty="0"/>
              <a:t>BARLETTA VITO</a:t>
            </a:r>
          </a:p>
          <a:p>
            <a:r>
              <a:rPr lang="it-IT" dirty="0"/>
              <a:t>MICHELON SIMONA</a:t>
            </a:r>
          </a:p>
          <a:p>
            <a:r>
              <a:rPr lang="it-IT" dirty="0"/>
              <a:t>FIORI TIZIANA ANNA</a:t>
            </a:r>
          </a:p>
          <a:p>
            <a:r>
              <a:rPr lang="it-IT" dirty="0" smtClean="0"/>
              <a:t>CIMMINO MADDALENA</a:t>
            </a:r>
            <a:endParaRPr lang="it-IT" dirty="0"/>
          </a:p>
          <a:p>
            <a:r>
              <a:rPr lang="it-IT" dirty="0"/>
              <a:t>GALIZIA GIOVANNI</a:t>
            </a:r>
          </a:p>
          <a:p>
            <a:r>
              <a:rPr lang="it-IT" dirty="0"/>
              <a:t>FARINA MARCO</a:t>
            </a:r>
          </a:p>
          <a:p>
            <a:r>
              <a:rPr lang="it-IT" dirty="0"/>
              <a:t>RUGGIERO ANTONELLA</a:t>
            </a:r>
          </a:p>
          <a:p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8696492" y="1347867"/>
            <a:ext cx="2276056" cy="2585323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Componente</a:t>
            </a:r>
          </a:p>
          <a:p>
            <a:r>
              <a:rPr lang="it-IT" dirty="0"/>
              <a:t>STUDENTI</a:t>
            </a:r>
            <a:r>
              <a:rPr lang="it-IT" dirty="0" smtClean="0"/>
              <a:t>:</a:t>
            </a:r>
          </a:p>
          <a:p>
            <a:pPr fontAlgn="b"/>
            <a:r>
              <a:rPr lang="it-IT" dirty="0" smtClean="0"/>
              <a:t>DANI </a:t>
            </a:r>
            <a:r>
              <a:rPr lang="it-IT" dirty="0"/>
              <a:t>GERALDO</a:t>
            </a:r>
          </a:p>
          <a:p>
            <a:pPr fontAlgn="ctr"/>
            <a:r>
              <a:rPr lang="it-IT" dirty="0"/>
              <a:t>GREGORACE IVAN</a:t>
            </a:r>
          </a:p>
          <a:p>
            <a:pPr fontAlgn="b"/>
            <a:r>
              <a:rPr lang="it-IT" dirty="0"/>
              <a:t>FIORE ALESSIA</a:t>
            </a:r>
          </a:p>
          <a:p>
            <a:pPr fontAlgn="b"/>
            <a:r>
              <a:rPr lang="it-IT" dirty="0"/>
              <a:t>PISONI DIEGO GIACOMO</a:t>
            </a:r>
          </a:p>
          <a:p>
            <a:endParaRPr lang="it-IT" dirty="0"/>
          </a:p>
          <a:p>
            <a:endParaRPr lang="it-IT" dirty="0"/>
          </a:p>
        </p:txBody>
      </p:sp>
      <p:grpSp>
        <p:nvGrpSpPr>
          <p:cNvPr id="16" name="Gruppo 15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17" name="Rettangolo 16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8" name="Immagine 17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04352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sellaDiTesto 16"/>
          <p:cNvSpPr txBox="1"/>
          <p:nvPr/>
        </p:nvSpPr>
        <p:spPr>
          <a:xfrm>
            <a:off x="3958500" y="180000"/>
            <a:ext cx="5760000" cy="5909310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ea typeface="Verdana" panose="020B0604030504040204" pitchFamily="34" charset="0"/>
              </a:rPr>
              <a:t>ORIENTAMENTO</a:t>
            </a:r>
            <a:r>
              <a:rPr lang="it-IT" dirty="0">
                <a:ea typeface="Verdana" panose="020B0604030504040204" pitchFamily="34" charset="0"/>
              </a:rPr>
              <a:t> </a:t>
            </a:r>
            <a:r>
              <a:rPr lang="it-IT" b="1" dirty="0" smtClean="0">
                <a:ea typeface="Verdana" panose="020B0604030504040204" pitchFamily="34" charset="0"/>
              </a:rPr>
              <a:t>IN INGRESSO</a:t>
            </a:r>
            <a:endParaRPr lang="it-IT" b="1" dirty="0">
              <a:ea typeface="Verdana" panose="020B0604030504040204" pitchFamily="34" charset="0"/>
            </a:endParaRPr>
          </a:p>
          <a:p>
            <a:r>
              <a:rPr lang="it-IT" dirty="0">
                <a:ea typeface="Verdana" panose="020B0604030504040204" pitchFamily="34" charset="0"/>
              </a:rPr>
              <a:t>Prof.ssa Federica </a:t>
            </a:r>
            <a:r>
              <a:rPr lang="it-IT" dirty="0" err="1">
                <a:ea typeface="Verdana" panose="020B0604030504040204" pitchFamily="34" charset="0"/>
              </a:rPr>
              <a:t>Loriggiola</a:t>
            </a:r>
            <a:endParaRPr lang="it-IT" dirty="0">
              <a:ea typeface="Verdana" panose="020B0604030504040204" pitchFamily="34" charset="0"/>
            </a:endParaRP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 smtClean="0">
                <a:ea typeface="Verdana" panose="020B0604030504040204" pitchFamily="34" charset="0"/>
              </a:rPr>
              <a:t>B.E.S</a:t>
            </a:r>
            <a:r>
              <a:rPr lang="it-IT" dirty="0" smtClean="0">
                <a:ea typeface="Verdana" panose="020B0604030504040204" pitchFamily="34" charset="0"/>
              </a:rPr>
              <a:t> </a:t>
            </a:r>
            <a:endParaRPr lang="it-IT" dirty="0">
              <a:ea typeface="Verdana" panose="020B0604030504040204" pitchFamily="34" charset="0"/>
            </a:endParaRPr>
          </a:p>
          <a:p>
            <a:r>
              <a:rPr lang="it-IT" dirty="0">
                <a:ea typeface="Verdana" panose="020B0604030504040204" pitchFamily="34" charset="0"/>
              </a:rPr>
              <a:t>Prof.ssa Elisa Rossi</a:t>
            </a: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>
                <a:ea typeface="Verdana" panose="020B0604030504040204" pitchFamily="34" charset="0"/>
              </a:rPr>
              <a:t>SOS</a:t>
            </a:r>
            <a:r>
              <a:rPr lang="it-IT" dirty="0">
                <a:ea typeface="Verdana" panose="020B0604030504040204" pitchFamily="34" charset="0"/>
              </a:rPr>
              <a:t> – </a:t>
            </a:r>
            <a:r>
              <a:rPr lang="it-IT" b="1" dirty="0">
                <a:ea typeface="Verdana" panose="020B0604030504040204" pitchFamily="34" charset="0"/>
              </a:rPr>
              <a:t>Successo formativo</a:t>
            </a:r>
            <a:endParaRPr lang="it-IT" dirty="0">
              <a:ea typeface="Verdana" panose="020B0604030504040204" pitchFamily="34" charset="0"/>
            </a:endParaRPr>
          </a:p>
          <a:p>
            <a:r>
              <a:rPr lang="it-IT" dirty="0">
                <a:ea typeface="Verdana" panose="020B0604030504040204" pitchFamily="34" charset="0"/>
              </a:rPr>
              <a:t>Prof. Vito Barletta</a:t>
            </a: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>
                <a:ea typeface="Verdana" panose="020B0604030504040204" pitchFamily="34" charset="0"/>
              </a:rPr>
              <a:t>SUPPORTO TECNOLOGICO ALLA DIDATTICA </a:t>
            </a:r>
            <a:endParaRPr lang="it-IT" dirty="0">
              <a:ea typeface="Verdana" panose="020B0604030504040204" pitchFamily="34" charset="0"/>
            </a:endParaRPr>
          </a:p>
          <a:p>
            <a:r>
              <a:rPr lang="it-IT" dirty="0">
                <a:ea typeface="Verdana" panose="020B0604030504040204" pitchFamily="34" charset="0"/>
              </a:rPr>
              <a:t>Prof.ssa Chiara </a:t>
            </a:r>
            <a:r>
              <a:rPr lang="it-IT" dirty="0" err="1">
                <a:ea typeface="Verdana" panose="020B0604030504040204" pitchFamily="34" charset="0"/>
              </a:rPr>
              <a:t>Alliata</a:t>
            </a:r>
            <a:endParaRPr lang="it-IT" dirty="0">
              <a:ea typeface="Verdana" panose="020B0604030504040204" pitchFamily="34" charset="0"/>
            </a:endParaRP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 smtClean="0">
                <a:ea typeface="Verdana" panose="020B0604030504040204" pitchFamily="34" charset="0"/>
              </a:rPr>
              <a:t>PTOF</a:t>
            </a:r>
            <a:endParaRPr lang="it-IT" b="1" dirty="0">
              <a:ea typeface="Verdana" panose="020B0604030504040204" pitchFamily="34" charset="0"/>
            </a:endParaRPr>
          </a:p>
          <a:p>
            <a:r>
              <a:rPr lang="it-IT" dirty="0">
                <a:ea typeface="Verdana" panose="020B0604030504040204" pitchFamily="34" charset="0"/>
              </a:rPr>
              <a:t>Prof.ssa Donatella </a:t>
            </a:r>
            <a:r>
              <a:rPr lang="it-IT" dirty="0" err="1">
                <a:ea typeface="Verdana" panose="020B0604030504040204" pitchFamily="34" charset="0"/>
              </a:rPr>
              <a:t>Capobianco</a:t>
            </a:r>
            <a:endParaRPr lang="it-IT" dirty="0">
              <a:ea typeface="Verdana" panose="020B0604030504040204" pitchFamily="34" charset="0"/>
            </a:endParaRP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>
                <a:ea typeface="Verdana" panose="020B0604030504040204" pitchFamily="34" charset="0"/>
              </a:rPr>
              <a:t>ISTRUZIONE DEGLI ADULTI (IDA)</a:t>
            </a:r>
          </a:p>
          <a:p>
            <a:r>
              <a:rPr lang="it-IT" dirty="0">
                <a:ea typeface="Verdana" panose="020B0604030504040204" pitchFamily="34" charset="0"/>
              </a:rPr>
              <a:t>Prof.ssa Russo Stefania</a:t>
            </a: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>
                <a:ea typeface="Verdana" panose="020B0604030504040204" pitchFamily="34" charset="0"/>
              </a:rPr>
              <a:t>ED. ALLA SALUTE</a:t>
            </a:r>
            <a:endParaRPr lang="it-IT" dirty="0">
              <a:ea typeface="Verdana" panose="020B0604030504040204" pitchFamily="34" charset="0"/>
            </a:endParaRPr>
          </a:p>
          <a:p>
            <a:r>
              <a:rPr lang="it-IT" dirty="0">
                <a:ea typeface="Verdana" panose="020B0604030504040204" pitchFamily="34" charset="0"/>
              </a:rPr>
              <a:t>Prof.ssa Rosalba Rollo</a:t>
            </a:r>
          </a:p>
          <a:p>
            <a:r>
              <a:rPr lang="it-IT" dirty="0">
                <a:ea typeface="Verdana" panose="020B0604030504040204" pitchFamily="34" charset="0"/>
              </a:rPr>
              <a:t> </a:t>
            </a:r>
          </a:p>
        </p:txBody>
      </p:sp>
      <p:grpSp>
        <p:nvGrpSpPr>
          <p:cNvPr id="28" name="Gruppo 27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29" name="Rettangolo 28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30" name="Immagine 29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31" name="Rettangolo 30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FUNZIONI</a:t>
            </a:r>
          </a:p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STRUMENTALI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78955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60000" y="240751"/>
            <a:ext cx="5760000" cy="1200329"/>
          </a:xfrm>
          <a:prstGeom prst="rect">
            <a:avLst/>
          </a:prstGeom>
          <a:solidFill>
            <a:srgbClr val="99FF99"/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dirty="0"/>
              <a:t>Prof.ssa Daniela </a:t>
            </a:r>
            <a:r>
              <a:rPr lang="it-IT" sz="3600" dirty="0" err="1"/>
              <a:t>Liconti</a:t>
            </a:r>
            <a:endParaRPr lang="it-IT" sz="3600" dirty="0"/>
          </a:p>
          <a:p>
            <a:endParaRPr lang="it-IT" sz="3600" dirty="0"/>
          </a:p>
        </p:txBody>
      </p:sp>
      <p:grpSp>
        <p:nvGrpSpPr>
          <p:cNvPr id="6" name="Gruppo 5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4" name="Rettangolo 3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" name="Immagine 4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7" name="Freccia a destra 6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UFFICIO TECNICO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E549AD1-6C21-4EDE-B961-E63D8A2C7F19}"/>
              </a:ext>
            </a:extLst>
          </p:cNvPr>
          <p:cNvSpPr/>
          <p:nvPr/>
        </p:nvSpPr>
        <p:spPr>
          <a:xfrm>
            <a:off x="720000" y="2432905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AFFARI GENERALI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8844C9E-3509-4284-A3D4-0F40B2622720}"/>
              </a:ext>
            </a:extLst>
          </p:cNvPr>
          <p:cNvSpPr txBox="1"/>
          <p:nvPr/>
        </p:nvSpPr>
        <p:spPr>
          <a:xfrm>
            <a:off x="4247725" y="2190688"/>
            <a:ext cx="5760000" cy="3416320"/>
          </a:xfrm>
          <a:prstGeom prst="rect">
            <a:avLst/>
          </a:prstGeom>
          <a:solidFill>
            <a:srgbClr val="99FF99"/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dirty="0"/>
              <a:t>Baldacci Paola </a:t>
            </a:r>
          </a:p>
          <a:p>
            <a:endParaRPr lang="it-IT" sz="3600" dirty="0"/>
          </a:p>
          <a:p>
            <a:r>
              <a:rPr lang="it-IT" sz="3600" dirty="0"/>
              <a:t>Bassoli Maria</a:t>
            </a:r>
          </a:p>
          <a:p>
            <a:endParaRPr lang="it-IT" sz="3600" dirty="0"/>
          </a:p>
          <a:p>
            <a:r>
              <a:rPr lang="it-IT" sz="3600" dirty="0"/>
              <a:t>Milone Milena </a:t>
            </a:r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233876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60000" y="180000"/>
            <a:ext cx="6294949" cy="5632311"/>
          </a:xfrm>
          <a:prstGeom prst="rect">
            <a:avLst/>
          </a:prstGeom>
          <a:solidFill>
            <a:srgbClr val="99FF99"/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dirty="0"/>
              <a:t>SEGRETERIA per il PERSONALE</a:t>
            </a:r>
          </a:p>
          <a:p>
            <a:endParaRPr lang="it-IT" sz="3600" dirty="0"/>
          </a:p>
          <a:p>
            <a:r>
              <a:rPr lang="it-IT" sz="3600" dirty="0"/>
              <a:t>Cataldo Chiara </a:t>
            </a:r>
          </a:p>
          <a:p>
            <a:endParaRPr lang="it-IT" sz="3600" dirty="0"/>
          </a:p>
          <a:p>
            <a:r>
              <a:rPr lang="it-IT" sz="3600" dirty="0" err="1"/>
              <a:t>Figliuzzi</a:t>
            </a:r>
            <a:r>
              <a:rPr lang="it-IT" sz="3600" dirty="0"/>
              <a:t> Vincenza </a:t>
            </a:r>
          </a:p>
          <a:p>
            <a:endParaRPr lang="it-IT" sz="3600" dirty="0"/>
          </a:p>
          <a:p>
            <a:r>
              <a:rPr lang="it-IT" sz="3600" dirty="0"/>
              <a:t>Paletta Gabriele</a:t>
            </a:r>
          </a:p>
          <a:p>
            <a:endParaRPr lang="it-IT" sz="3600" dirty="0"/>
          </a:p>
          <a:p>
            <a:r>
              <a:rPr lang="it-IT" sz="3600" dirty="0"/>
              <a:t>Pisani Maria </a:t>
            </a:r>
          </a:p>
          <a:p>
            <a:endParaRPr lang="it-IT" sz="3600" dirty="0"/>
          </a:p>
        </p:txBody>
      </p:sp>
      <p:grpSp>
        <p:nvGrpSpPr>
          <p:cNvPr id="3" name="Gruppo 2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4" name="Rettangolo 3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" name="Immagine 4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6" name="Freccia a destra 5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SEGRETERIA PERSONALE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19442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4" name="Rettangolo 3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" name="Immagine 4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6" name="CasellaDiTesto 5"/>
          <p:cNvSpPr txBox="1"/>
          <p:nvPr/>
        </p:nvSpPr>
        <p:spPr>
          <a:xfrm>
            <a:off x="3960000" y="180000"/>
            <a:ext cx="5760000" cy="4524315"/>
          </a:xfrm>
          <a:prstGeom prst="rect">
            <a:avLst/>
          </a:prstGeom>
          <a:solidFill>
            <a:srgbClr val="99FF99"/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dirty="0"/>
              <a:t>Lacopo Anna Maria</a:t>
            </a:r>
          </a:p>
          <a:p>
            <a:endParaRPr lang="it-IT" sz="3600" dirty="0"/>
          </a:p>
          <a:p>
            <a:r>
              <a:rPr lang="it-IT" sz="3600" dirty="0"/>
              <a:t>Santacroce Chiara </a:t>
            </a:r>
          </a:p>
          <a:p>
            <a:endParaRPr lang="it-IT" sz="3600" dirty="0"/>
          </a:p>
          <a:p>
            <a:r>
              <a:rPr lang="it-IT" sz="3600" dirty="0"/>
              <a:t>Scorsone Serafina</a:t>
            </a:r>
          </a:p>
          <a:p>
            <a:endParaRPr lang="it-IT" sz="3600" dirty="0"/>
          </a:p>
          <a:p>
            <a:r>
              <a:rPr lang="it-IT" sz="3600" dirty="0"/>
              <a:t>Scarlato Lina</a:t>
            </a:r>
          </a:p>
          <a:p>
            <a:endParaRPr lang="it-IT" sz="3600" dirty="0"/>
          </a:p>
        </p:txBody>
      </p:sp>
      <p:sp>
        <p:nvSpPr>
          <p:cNvPr id="8" name="Rettangolo 7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SEGRETERIA DIDATTICA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16310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960000" y="180000"/>
            <a:ext cx="5760000" cy="6370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/>
              <a:t>AFM</a:t>
            </a:r>
            <a:r>
              <a:rPr lang="it-IT" sz="2400" dirty="0"/>
              <a:t> </a:t>
            </a:r>
            <a:r>
              <a:rPr lang="it-IT" sz="2400" b="1" dirty="0"/>
              <a:t>Amministrazione Finanza e Marketing</a:t>
            </a:r>
          </a:p>
          <a:p>
            <a:r>
              <a:rPr lang="it-IT" sz="2400" dirty="0"/>
              <a:t>Prof. Marco Minora</a:t>
            </a:r>
          </a:p>
          <a:p>
            <a:endParaRPr lang="it-IT" sz="2400" dirty="0"/>
          </a:p>
          <a:p>
            <a:r>
              <a:rPr lang="it-IT" sz="2400" b="1" dirty="0"/>
              <a:t>RIM Relazioni Internazionali Marketing</a:t>
            </a:r>
          </a:p>
          <a:p>
            <a:r>
              <a:rPr lang="it-IT" sz="2400" dirty="0"/>
              <a:t>Prof.ssa Monica Mano</a:t>
            </a:r>
          </a:p>
          <a:p>
            <a:endParaRPr lang="it-IT" sz="2400" dirty="0"/>
          </a:p>
          <a:p>
            <a:r>
              <a:rPr lang="it-IT" sz="2400" b="1" dirty="0"/>
              <a:t>SIA Sistemi Informativi Aziendali</a:t>
            </a:r>
          </a:p>
          <a:p>
            <a:r>
              <a:rPr lang="it-IT" sz="2400" dirty="0"/>
              <a:t>Prof.ssa Giovanna </a:t>
            </a:r>
            <a:r>
              <a:rPr lang="it-IT" sz="2400" dirty="0" err="1"/>
              <a:t>Maressa</a:t>
            </a:r>
            <a:endParaRPr lang="it-IT" sz="2400" dirty="0"/>
          </a:p>
          <a:p>
            <a:endParaRPr lang="it-IT" sz="2400" dirty="0"/>
          </a:p>
          <a:p>
            <a:r>
              <a:rPr lang="it-IT" sz="2400" b="1" dirty="0"/>
              <a:t>CAT Costruzioni Ambiente Territorio</a:t>
            </a:r>
          </a:p>
          <a:p>
            <a:r>
              <a:rPr lang="it-IT" sz="2400" dirty="0"/>
              <a:t>Prof. Luciano Galbato </a:t>
            </a:r>
            <a:r>
              <a:rPr lang="it-IT" sz="2400" dirty="0" err="1"/>
              <a:t>Zappullaro</a:t>
            </a:r>
            <a:endParaRPr lang="it-IT" sz="2400" dirty="0"/>
          </a:p>
          <a:p>
            <a:endParaRPr lang="it-IT" sz="2400" dirty="0"/>
          </a:p>
          <a:p>
            <a:r>
              <a:rPr lang="it-IT" sz="2400" b="1" dirty="0"/>
              <a:t>TUR Turismo</a:t>
            </a:r>
          </a:p>
          <a:p>
            <a:r>
              <a:rPr lang="it-IT" sz="2400" dirty="0"/>
              <a:t>Prof.ssa Tiziana Fiori</a:t>
            </a:r>
          </a:p>
          <a:p>
            <a:endParaRPr lang="it-IT" sz="2400" dirty="0"/>
          </a:p>
          <a:p>
            <a:r>
              <a:rPr lang="it-IT" sz="2400" b="1" dirty="0"/>
              <a:t>LAR Liceo Artistico</a:t>
            </a:r>
          </a:p>
          <a:p>
            <a:r>
              <a:rPr lang="it-IT" sz="2400" dirty="0"/>
              <a:t>Prof. Giovanni Galizia</a:t>
            </a:r>
          </a:p>
        </p:txBody>
      </p:sp>
      <p:sp>
        <p:nvSpPr>
          <p:cNvPr id="4" name="Rettangolo 3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REFERENTI</a:t>
            </a:r>
          </a:p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INDIRIZZO</a:t>
            </a:r>
            <a:endParaRPr lang="it-IT" sz="3200" dirty="0"/>
          </a:p>
        </p:txBody>
      </p:sp>
      <p:grpSp>
        <p:nvGrpSpPr>
          <p:cNvPr id="6" name="Gruppo 5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7" name="Rettangolo 6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8" name="Immagine 7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Freccia a destra 8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110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COORDINATORI</a:t>
            </a:r>
          </a:p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DIPARTIMENTO</a:t>
            </a:r>
            <a:endParaRPr lang="it-IT" sz="3200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CasellaDiTesto 8"/>
          <p:cNvSpPr txBox="1"/>
          <p:nvPr/>
        </p:nvSpPr>
        <p:spPr>
          <a:xfrm>
            <a:off x="3959999" y="180000"/>
            <a:ext cx="8034177" cy="56323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/>
              <a:t>LETTERE			</a:t>
            </a:r>
            <a:r>
              <a:rPr lang="it-IT" sz="2400" dirty="0"/>
              <a:t>Prof.ssa Elena Dell’Acqua</a:t>
            </a:r>
          </a:p>
          <a:p>
            <a:r>
              <a:rPr lang="it-IT" sz="2400" b="1" dirty="0"/>
              <a:t>MATEMATICA</a:t>
            </a:r>
            <a:r>
              <a:rPr lang="it-IT" sz="2400" dirty="0"/>
              <a:t>			Prof. Davide Agostani</a:t>
            </a:r>
          </a:p>
          <a:p>
            <a:r>
              <a:rPr lang="it-IT" sz="2400" b="1" dirty="0"/>
              <a:t>ECONOMIA</a:t>
            </a:r>
            <a:r>
              <a:rPr lang="it-IT" sz="2400" dirty="0"/>
              <a:t>			Prof. Paolo </a:t>
            </a:r>
            <a:r>
              <a:rPr lang="it-IT" sz="2400" dirty="0" err="1"/>
              <a:t>Prina</a:t>
            </a:r>
            <a:endParaRPr lang="it-IT" sz="2400" dirty="0"/>
          </a:p>
          <a:p>
            <a:r>
              <a:rPr lang="it-IT" sz="2400" b="1" dirty="0"/>
              <a:t>DISCIPLINE GIURIDICHE</a:t>
            </a:r>
            <a:r>
              <a:rPr lang="it-IT" sz="2400" dirty="0"/>
              <a:t>	Prof. Teresa Giugliano</a:t>
            </a:r>
          </a:p>
          <a:p>
            <a:r>
              <a:rPr lang="it-IT" sz="2400" b="1" dirty="0"/>
              <a:t>LINGUE STRANIERE</a:t>
            </a:r>
            <a:r>
              <a:rPr lang="it-IT" sz="2400" dirty="0"/>
              <a:t>		Prof.ssa Vittoria Zingaro</a:t>
            </a:r>
          </a:p>
          <a:p>
            <a:r>
              <a:rPr lang="it-IT" sz="2400" b="1" dirty="0"/>
              <a:t>RELIGIONE</a:t>
            </a:r>
            <a:r>
              <a:rPr lang="it-IT" sz="2400" dirty="0"/>
              <a:t>			Prof.ssa Melania </a:t>
            </a:r>
            <a:r>
              <a:rPr lang="it-IT" sz="2400" dirty="0" err="1"/>
              <a:t>Ganovici</a:t>
            </a:r>
            <a:endParaRPr lang="it-IT" sz="2400" dirty="0"/>
          </a:p>
          <a:p>
            <a:r>
              <a:rPr lang="it-IT" sz="2400" b="1" dirty="0"/>
              <a:t>FILOSOFIA</a:t>
            </a:r>
            <a:r>
              <a:rPr lang="it-IT" sz="2400" dirty="0"/>
              <a:t>			Prof.ssa Daniela De Martini</a:t>
            </a:r>
          </a:p>
          <a:p>
            <a:r>
              <a:rPr lang="it-IT" sz="2400" b="1" dirty="0"/>
              <a:t>DISC. TECNOLOGICHE</a:t>
            </a:r>
            <a:r>
              <a:rPr lang="it-IT" sz="2400" dirty="0"/>
              <a:t>		Prof. Luciano Galbato </a:t>
            </a:r>
            <a:r>
              <a:rPr lang="it-IT" sz="2400" dirty="0" err="1"/>
              <a:t>Zappullato</a:t>
            </a:r>
            <a:endParaRPr lang="it-IT" sz="2400" dirty="0"/>
          </a:p>
          <a:p>
            <a:r>
              <a:rPr lang="it-IT" sz="2400" b="1" dirty="0"/>
              <a:t>SCIENZE INTEGRATE</a:t>
            </a:r>
            <a:r>
              <a:rPr lang="it-IT" sz="2400" dirty="0"/>
              <a:t>		Prof.ssa Agnese Campana</a:t>
            </a:r>
          </a:p>
          <a:p>
            <a:r>
              <a:rPr lang="it-IT" sz="2400" b="1" dirty="0"/>
              <a:t>MATERIE ARTISTICHE</a:t>
            </a:r>
            <a:r>
              <a:rPr lang="it-IT" sz="2400" dirty="0"/>
              <a:t>		Prof. Fabrizio Paolini</a:t>
            </a:r>
          </a:p>
          <a:p>
            <a:r>
              <a:rPr lang="it-IT" sz="2400" b="1" dirty="0"/>
              <a:t>STORIA DELL’ARTE		</a:t>
            </a:r>
            <a:r>
              <a:rPr lang="it-IT" sz="2400" dirty="0"/>
              <a:t>Prof.ssa Luisella </a:t>
            </a:r>
            <a:r>
              <a:rPr lang="it-IT" sz="2400" dirty="0" err="1"/>
              <a:t>Masneri</a:t>
            </a:r>
            <a:endParaRPr lang="it-IT" sz="2400" b="1" dirty="0"/>
          </a:p>
          <a:p>
            <a:r>
              <a:rPr lang="it-IT" sz="2400" b="1" dirty="0"/>
              <a:t>SCIENZE MOTORIE		</a:t>
            </a:r>
            <a:r>
              <a:rPr lang="it-IT" sz="2400" dirty="0"/>
              <a:t>Prof.ssa Rossella De Risi</a:t>
            </a:r>
          </a:p>
          <a:p>
            <a:r>
              <a:rPr lang="it-IT" sz="2400" b="1" dirty="0"/>
              <a:t>SOSTEGNO</a:t>
            </a:r>
            <a:r>
              <a:rPr lang="it-IT" sz="2400" dirty="0"/>
              <a:t>			Prof. Elisa Rossi</a:t>
            </a:r>
          </a:p>
          <a:p>
            <a:r>
              <a:rPr lang="it-IT" sz="2400" b="1" dirty="0"/>
              <a:t>GEOGRAFIA</a:t>
            </a:r>
            <a:r>
              <a:rPr lang="it-IT" sz="2400" dirty="0"/>
              <a:t>			Prof. Fabio Campani</a:t>
            </a:r>
          </a:p>
          <a:p>
            <a:r>
              <a:rPr lang="it-IT" sz="2400" b="1" dirty="0"/>
              <a:t>INFORMATICA</a:t>
            </a:r>
            <a:r>
              <a:rPr lang="it-IT" sz="2400" dirty="0"/>
              <a:t>			Prof.ssa Barbara Nebuloni</a:t>
            </a:r>
          </a:p>
        </p:txBody>
      </p:sp>
      <p:sp>
        <p:nvSpPr>
          <p:cNvPr id="8" name="Freccia a destra 7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399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COORDINATORI</a:t>
            </a:r>
          </a:p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CLASSE</a:t>
            </a:r>
            <a:endParaRPr lang="it-IT" sz="3200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Freccia a destra 8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101044"/>
              </p:ext>
            </p:extLst>
          </p:nvPr>
        </p:nvGraphicFramePr>
        <p:xfrm>
          <a:off x="228596" y="1748961"/>
          <a:ext cx="11062818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7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7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91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89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06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Classi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</a:t>
                      </a:r>
                      <a:r>
                        <a:rPr lang="it-IT" baseline="0" dirty="0"/>
                        <a:t>SECONDE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TERZE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QUARTE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QUINTE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 A CAT DECARO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 A CAT RAO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 A CAT FERRAUTO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 A CAT GALBATO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 A CAT MOLLA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1°A TUR MILAZZO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2°A TUR ROLLO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3°A TUR RUGGIERO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4°A TUR TROBIA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5°A TUR CAMPANI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1°B TUR FIORI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2°B TUR GUARNACCIA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3°B  TUR MINORA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4°B TUR CROCI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5°B TUR GALLO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1°A AFM ZUCCHETTI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2°A AFM RICCARDO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3°A AFM CARUGO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4°A AFM CIMMINO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5°A AFM ABATE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0541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1°B AFM SBIRZIOLA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2°B AFM DAMIANO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3°B AFM GAROFALO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1°C AFM GARAVAGLIA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2°C AFM LA CAPRIA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3°A SIA 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SALERNO</a:t>
                      </a: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4°A SIA MARESSA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5°A SIA DE PASQUALE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1°D AFM 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LIZZI</a:t>
                      </a: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2°D AFM SAVA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3°B 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SIA BATTAGLIA</a:t>
                      </a: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5°B SIA CAPOBIANCO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</a:t>
                      </a:r>
                      <a:r>
                        <a:rPr lang="it-IT" sz="140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RIM ZINGARO</a:t>
                      </a: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4°A RIM MANO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5°A RIM PRINA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1°</a:t>
                      </a:r>
                      <a:r>
                        <a:rPr lang="it-IT" sz="1400" baseline="0" dirty="0"/>
                        <a:t> A LAR ROBBONI 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2°</a:t>
                      </a:r>
                      <a:r>
                        <a:rPr lang="it-IT" sz="1400" baseline="0" dirty="0"/>
                        <a:t> A LAR SECOL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5°B RIM DELL’ACQUA 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 B LAR DE IACOB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 B LAR GASPARI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3°</a:t>
                      </a:r>
                      <a:r>
                        <a:rPr lang="it-IT" sz="1400" baseline="0" dirty="0"/>
                        <a:t> A LAR DE MARTINI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4°</a:t>
                      </a:r>
                      <a:r>
                        <a:rPr lang="it-IT" sz="1400" baseline="0" dirty="0"/>
                        <a:t> A LAR PINI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5°</a:t>
                      </a:r>
                      <a:r>
                        <a:rPr lang="it-IT" sz="1400" baseline="0" dirty="0"/>
                        <a:t> A LAR COLOMBO P.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0373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 C LAR 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ASCARI</a:t>
                      </a: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2°C LAR DRAGO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 B LAR AGOSTANI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 B LAR LORIGGIOLA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 B LAR MASNERI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2363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 D LAR SARAPPA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2877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39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358437" y="151425"/>
            <a:ext cx="1627901" cy="1334475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0315569" y="345787"/>
            <a:ext cx="1704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COMMISSIONI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GRUPPO LAVORO</a:t>
            </a:r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Freccia a destra 8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300051"/>
              </p:ext>
            </p:extLst>
          </p:nvPr>
        </p:nvGraphicFramePr>
        <p:xfrm>
          <a:off x="108102" y="211941"/>
          <a:ext cx="10124213" cy="594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9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14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176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REFERENTI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b="1" dirty="0"/>
                        <a:t>COMPONENTI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202">
                <a:tc>
                  <a:txBody>
                    <a:bodyPr/>
                    <a:lstStyle/>
                    <a:p>
                      <a:r>
                        <a:rPr lang="it-IT" sz="1400" dirty="0"/>
                        <a:t>ORARIO</a:t>
                      </a:r>
                      <a:r>
                        <a:rPr lang="it-IT" sz="1400" baseline="0" dirty="0"/>
                        <a:t> DIURNO E SERALE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Damiano e </a:t>
                      </a:r>
                    </a:p>
                    <a:p>
                      <a:r>
                        <a:rPr lang="it-IT" sz="1400" dirty="0"/>
                        <a:t>Prof.ssa  Russo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INTERNAZIONALIZZAZIONE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Garavaglia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Prof.sse</a:t>
                      </a:r>
                      <a:r>
                        <a:rPr lang="it-IT" sz="1400" baseline="0" dirty="0"/>
                        <a:t> Cordaro, </a:t>
                      </a:r>
                      <a:r>
                        <a:rPr lang="it-IT" sz="1400" baseline="0" dirty="0" smtClean="0"/>
                        <a:t>Zingaro, Fiori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500">
                <a:tc>
                  <a:txBody>
                    <a:bodyPr/>
                    <a:lstStyle/>
                    <a:p>
                      <a:r>
                        <a:rPr lang="it-IT" sz="1400" dirty="0"/>
                        <a:t>SICUREZZA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Rao 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Prof. </a:t>
                      </a:r>
                      <a:r>
                        <a:rPr lang="it-IT" sz="1400" dirty="0" err="1" smtClean="0"/>
                        <a:t>Liconti</a:t>
                      </a:r>
                      <a:r>
                        <a:rPr lang="it-IT" sz="1400" dirty="0"/>
                        <a:t>, Macrì, Milazzo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75">
                <a:tc>
                  <a:txBody>
                    <a:bodyPr/>
                    <a:lstStyle/>
                    <a:p>
                      <a:r>
                        <a:rPr lang="it-IT" sz="1400" dirty="0"/>
                        <a:t>INVALSI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De Pasquale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Colombo E., Prof.ssa Molla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COMMISSIONE ELETTORALE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Barletta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Minora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FORMAZIONE CLASSI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Ruggiero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Prof.sse</a:t>
                      </a:r>
                      <a:r>
                        <a:rPr lang="it-IT" sz="1400" dirty="0"/>
                        <a:t> </a:t>
                      </a:r>
                      <a:r>
                        <a:rPr lang="it-IT" sz="1400" dirty="0" err="1"/>
                        <a:t>Bortolozzo</a:t>
                      </a:r>
                      <a:r>
                        <a:rPr lang="it-IT" sz="1400" dirty="0"/>
                        <a:t>, </a:t>
                      </a:r>
                      <a:r>
                        <a:rPr lang="it-IT" sz="1400" dirty="0" err="1"/>
                        <a:t>Sarappa</a:t>
                      </a:r>
                      <a:r>
                        <a:rPr lang="it-IT" sz="140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RACCORDO SCUOLA MEDIA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</a:t>
                      </a:r>
                      <a:r>
                        <a:rPr lang="it-IT" sz="1400" dirty="0" err="1"/>
                        <a:t>Sarappa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Ruggiero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ACCOGLIENZA PRIMO ANNO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</a:t>
                      </a:r>
                      <a:r>
                        <a:rPr lang="it-IT" sz="1400" dirty="0" err="1"/>
                        <a:t>Sarappa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Prof.ssa Campana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ESAMI IDONEITA’ INTEGRAZIONE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</a:t>
                      </a:r>
                      <a:r>
                        <a:rPr lang="it-IT" sz="1400" baseline="0" dirty="0"/>
                        <a:t> </a:t>
                      </a:r>
                      <a:r>
                        <a:rPr lang="it-IT" sz="1400" baseline="0" dirty="0" err="1"/>
                        <a:t>Bortolozzo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</a:t>
                      </a:r>
                      <a:r>
                        <a:rPr lang="it-IT" sz="1400" baseline="0" dirty="0"/>
                        <a:t> </a:t>
                      </a:r>
                      <a:r>
                        <a:rPr lang="it-IT" sz="1400" baseline="0" dirty="0" err="1"/>
                        <a:t>Conenna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TEAM INNOVAZIONE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</a:t>
                      </a:r>
                      <a:r>
                        <a:rPr lang="it-IT" sz="1400" baseline="0" dirty="0"/>
                        <a:t> </a:t>
                      </a:r>
                      <a:r>
                        <a:rPr lang="it-IT" sz="1400" baseline="0" dirty="0" err="1"/>
                        <a:t>Michelon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Alliata, Damiano, Meccariello, Cimmino, Drago, Colombo 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REGOLAMENTI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</a:t>
                      </a:r>
                      <a:r>
                        <a:rPr lang="it-IT" sz="1400" baseline="0" dirty="0"/>
                        <a:t> Minora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</a:t>
                      </a:r>
                      <a:r>
                        <a:rPr lang="it-IT" sz="1400" dirty="0" err="1"/>
                        <a:t>Conenna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52202">
                <a:tc>
                  <a:txBody>
                    <a:bodyPr/>
                    <a:lstStyle/>
                    <a:p>
                      <a:r>
                        <a:rPr lang="it-IT" sz="1400" dirty="0"/>
                        <a:t>VIAGGI D’ISTRUZIONE E VISITE DIDATTICHE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</a:t>
                      </a:r>
                      <a:r>
                        <a:rPr lang="it-IT" sz="1400" dirty="0" err="1"/>
                        <a:t>Conenna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Prof.ssa Ruggiero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400" dirty="0"/>
                        <a:t>PROMOZIONE SERALE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Villani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Manta, Russo, Meccariello, Nebuloni, Giuliano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293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1045</Words>
  <Application>Microsoft Office PowerPoint</Application>
  <PresentationFormat>Widescreen</PresentationFormat>
  <Paragraphs>330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</dc:creator>
  <cp:lastModifiedBy>admin</cp:lastModifiedBy>
  <cp:revision>154</cp:revision>
  <dcterms:created xsi:type="dcterms:W3CDTF">2019-01-19T10:51:59Z</dcterms:created>
  <dcterms:modified xsi:type="dcterms:W3CDTF">2022-11-21T10:17:33Z</dcterms:modified>
</cp:coreProperties>
</file>