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58">
          <p15:clr>
            <a:srgbClr val="A4A3A4"/>
          </p15:clr>
        </p15:guide>
        <p15:guide id="2" pos="33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CA8968-9526-4CC0-B874-7AC005DCD5F8}">
  <a:tblStyle styleId="{F3CA8968-9526-4CC0-B874-7AC005DCD5F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orient="horz" pos="3158"/>
        <p:guide pos="33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8af7bd0e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8af7bd0e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5" Type="http://schemas.openxmlformats.org/officeDocument/2006/relationships/slide" Target="slide15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28712" y="180000"/>
            <a:ext cx="5400000" cy="3060000"/>
          </a:xfrm>
          <a:prstGeom prst="rect">
            <a:avLst/>
          </a:prstGeom>
          <a:solidFill>
            <a:srgbClr val="FFFF00">
              <a:alpha val="60000"/>
            </a:srgbClr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p13"/>
          <p:cNvCxnSpPr>
            <a:stCxn id="86" idx="2"/>
            <a:endCxn id="87" idx="0"/>
          </p:cNvCxnSpPr>
          <p:nvPr/>
        </p:nvCxnSpPr>
        <p:spPr>
          <a:xfrm>
            <a:off x="3326400" y="1002667"/>
            <a:ext cx="3600" cy="1697400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3"/>
          <p:cNvSpPr/>
          <p:nvPr/>
        </p:nvSpPr>
        <p:spPr>
          <a:xfrm>
            <a:off x="6163200" y="3736567"/>
            <a:ext cx="5400000" cy="306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" name="Google Shape;89;p13"/>
          <p:cNvCxnSpPr>
            <a:stCxn id="90" idx="2"/>
            <a:endCxn id="91" idx="2"/>
          </p:cNvCxnSpPr>
          <p:nvPr/>
        </p:nvCxnSpPr>
        <p:spPr>
          <a:xfrm>
            <a:off x="8823600" y="4151278"/>
            <a:ext cx="19800" cy="2218800"/>
          </a:xfrm>
          <a:prstGeom prst="straightConnector1">
            <a:avLst/>
          </a:prstGeom>
          <a:noFill/>
          <a:ln w="254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" name="Google Shape;92;p13"/>
          <p:cNvSpPr/>
          <p:nvPr/>
        </p:nvSpPr>
        <p:spPr>
          <a:xfrm>
            <a:off x="6133455" y="159229"/>
            <a:ext cx="5400000" cy="3060000"/>
          </a:xfrm>
          <a:prstGeom prst="rect">
            <a:avLst/>
          </a:prstGeom>
          <a:solidFill>
            <a:srgbClr val="92D050"/>
          </a:solidFill>
          <a:ln w="127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13"/>
          <p:cNvCxnSpPr>
            <a:stCxn id="94" idx="2"/>
            <a:endCxn id="95" idx="0"/>
          </p:cNvCxnSpPr>
          <p:nvPr/>
        </p:nvCxnSpPr>
        <p:spPr>
          <a:xfrm>
            <a:off x="8813905" y="737060"/>
            <a:ext cx="11100" cy="196290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13"/>
          <p:cNvSpPr/>
          <p:nvPr/>
        </p:nvSpPr>
        <p:spPr>
          <a:xfrm>
            <a:off x="630000" y="3600000"/>
            <a:ext cx="5400000" cy="3060000"/>
          </a:xfrm>
          <a:prstGeom prst="rect">
            <a:avLst/>
          </a:prstGeom>
          <a:solidFill>
            <a:srgbClr val="FF1D1D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4659086" y="270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4862286" y="3106055"/>
            <a:ext cx="24529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DIRIGENTE SCOLASTICO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EMANUELE GIORDANO</a:t>
            </a:r>
            <a:endParaRPr dirty="0"/>
          </a:p>
        </p:txBody>
      </p:sp>
      <p:sp>
        <p:nvSpPr>
          <p:cNvPr id="99" name="Google Shape;99;p13"/>
          <p:cNvSpPr txBox="1"/>
          <p:nvPr/>
        </p:nvSpPr>
        <p:spPr>
          <a:xfrm>
            <a:off x="4300690" y="603301"/>
            <a:ext cx="1656000" cy="2062500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STAFF DEL DIRIGENTE:</a:t>
            </a:r>
            <a:endParaRPr sz="8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COLLABORATORI D.S.</a:t>
            </a:r>
            <a:endParaRPr sz="8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Simona Bortolozzo</a:t>
            </a:r>
            <a:endParaRPr sz="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Antonella Ruggiero</a:t>
            </a:r>
            <a:endParaRPr sz="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REFERENTE SERALE</a:t>
            </a:r>
            <a:endParaRPr sz="8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Stefania Russo</a:t>
            </a:r>
            <a:endParaRPr sz="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REFERENTE PLESSO </a:t>
            </a:r>
            <a:endParaRPr sz="800" b="1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VIA CALINI</a:t>
            </a:r>
            <a:endParaRPr sz="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Fiori Tiziana</a:t>
            </a:r>
            <a:endParaRPr sz="8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SUPPORTO ORGANIZZATIVO </a:t>
            </a:r>
            <a:endParaRPr sz="8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SEDE BERNOCCHI</a:t>
            </a:r>
            <a:endParaRPr sz="800" b="1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Federica Loriggiola </a:t>
            </a:r>
            <a:endParaRPr sz="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Prof.ssa Anna Macaluso</a:t>
            </a:r>
            <a:endParaRPr sz="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>
            <a:hlinkClick r:id="rId3" action="ppaction://hlinksldjump"/>
          </p:cNvPr>
          <p:cNvSpPr txBox="1"/>
          <p:nvPr/>
        </p:nvSpPr>
        <p:spPr>
          <a:xfrm>
            <a:off x="2160000" y="2700000"/>
            <a:ext cx="2340000" cy="36933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 GESTIONALE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2498400" y="1125455"/>
            <a:ext cx="1656000" cy="369332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MEDICO COMPETENTE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Dott. Mauro Lorenzini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498400" y="633335"/>
            <a:ext cx="1656000" cy="369332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RSPP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Ing. Marco Piatti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671945" y="2009792"/>
            <a:ext cx="1656000" cy="553998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FUNZIONI STRUMENTALI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160000" y="3787032"/>
            <a:ext cx="2340000" cy="3693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 PARTECIPATIVA</a:t>
            </a:r>
            <a:endParaRPr/>
          </a:p>
        </p:txBody>
      </p:sp>
      <p:sp>
        <p:nvSpPr>
          <p:cNvPr id="95" name="Google Shape;95;p13">
            <a:hlinkClick r:id="rId4" action="ppaction://hlinksldjump"/>
          </p:cNvPr>
          <p:cNvSpPr txBox="1"/>
          <p:nvPr/>
        </p:nvSpPr>
        <p:spPr>
          <a:xfrm>
            <a:off x="7654935" y="2700000"/>
            <a:ext cx="2340000" cy="36933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 AMMINISTATIVA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7653600" y="3781946"/>
            <a:ext cx="2340000" cy="36933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 DIDATTICA</a:t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10098899" y="2700000"/>
            <a:ext cx="824217" cy="1471251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666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5643306" y="80258"/>
            <a:ext cx="973540" cy="369425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666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5609230" y="6370185"/>
            <a:ext cx="973540" cy="369425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666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 rot="10800000">
            <a:off x="1267207" y="2700000"/>
            <a:ext cx="824217" cy="1471251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6666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7488892" y="2222257"/>
            <a:ext cx="2746213" cy="369332"/>
          </a:xfrm>
          <a:prstGeom prst="rect">
            <a:avLst/>
          </a:prstGeom>
          <a:solidFill>
            <a:srgbClr val="99FF99">
              <a:alpha val="96862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DSGA - Carla Panarotto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3618000" y="4343396"/>
            <a:ext cx="1800000" cy="861734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RSU: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Barletta Vito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Caruso Francesco 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Macrì Giuseppe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Salerno Luigi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600000" y="5663002"/>
            <a:ext cx="1800000" cy="738900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COMITATO DI VALUTAZIONE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Prof.Agostani Davide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Guarnaccia Francesca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Villani Matteo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1246999" y="4320000"/>
            <a:ext cx="1800000" cy="861774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ORGANO DI GARANZIA</a:t>
            </a: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Antonella Ruggiero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STUDENTE Giancaterino Sara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GENITORE Bozzani Elise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" name="Google Shape;111;p13"/>
          <p:cNvCxnSpPr/>
          <p:nvPr/>
        </p:nvCxnSpPr>
        <p:spPr>
          <a:xfrm>
            <a:off x="2326143" y="2104092"/>
            <a:ext cx="0" cy="642411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2" name="Google Shape;112;p13"/>
          <p:cNvCxnSpPr/>
          <p:nvPr/>
        </p:nvCxnSpPr>
        <p:spPr>
          <a:xfrm>
            <a:off x="4326244" y="1828800"/>
            <a:ext cx="0" cy="881784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3" name="Google Shape;113;p13"/>
          <p:cNvCxnSpPr>
            <a:stCxn id="102" idx="2"/>
          </p:cNvCxnSpPr>
          <p:nvPr/>
        </p:nvCxnSpPr>
        <p:spPr>
          <a:xfrm flipH="1">
            <a:off x="3326400" y="4156364"/>
            <a:ext cx="3600" cy="152940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13">
            <a:hlinkClick r:id="rId5" action="ppaction://hlinksldjump"/>
          </p:cNvPr>
          <p:cNvSpPr txBox="1"/>
          <p:nvPr/>
        </p:nvSpPr>
        <p:spPr>
          <a:xfrm>
            <a:off x="1246999" y="5400000"/>
            <a:ext cx="1800000" cy="892552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CONSIGLIO D’ISTITUTO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" name="Google Shape;115;p13"/>
          <p:cNvCxnSpPr/>
          <p:nvPr/>
        </p:nvCxnSpPr>
        <p:spPr>
          <a:xfrm>
            <a:off x="3046999" y="4320000"/>
            <a:ext cx="279401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" name="Google Shape;116;p13"/>
          <p:cNvCxnSpPr/>
          <p:nvPr/>
        </p:nvCxnSpPr>
        <p:spPr>
          <a:xfrm rot="10800000">
            <a:off x="3326400" y="4320000"/>
            <a:ext cx="273600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7" name="Google Shape;117;p13"/>
          <p:cNvCxnSpPr/>
          <p:nvPr/>
        </p:nvCxnSpPr>
        <p:spPr>
          <a:xfrm>
            <a:off x="3046999" y="5400000"/>
            <a:ext cx="279401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18;p13"/>
          <p:cNvCxnSpPr/>
          <p:nvPr/>
        </p:nvCxnSpPr>
        <p:spPr>
          <a:xfrm rot="10800000">
            <a:off x="3326400" y="5685616"/>
            <a:ext cx="273600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9" name="Google Shape;119;p13">
            <a:hlinkClick r:id="" action="ppaction://hlinkshowjump?jump=nextslide"/>
          </p:cNvPr>
          <p:cNvSpPr txBox="1"/>
          <p:nvPr/>
        </p:nvSpPr>
        <p:spPr>
          <a:xfrm>
            <a:off x="7653600" y="4964502"/>
            <a:ext cx="2340000" cy="261610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REFERENTI DI INDIRIZZO</a:t>
            </a:r>
            <a:endParaRPr/>
          </a:p>
        </p:txBody>
      </p:sp>
      <p:sp>
        <p:nvSpPr>
          <p:cNvPr id="120" name="Google Shape;120;p13">
            <a:hlinkClick r:id="" action="ppaction://hlinkshowjump?jump=nextslide"/>
          </p:cNvPr>
          <p:cNvSpPr txBox="1"/>
          <p:nvPr/>
        </p:nvSpPr>
        <p:spPr>
          <a:xfrm>
            <a:off x="7647241" y="5338961"/>
            <a:ext cx="2340000" cy="261610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COORDINATORI di DIPARTIMENTO</a:t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2499795" y="2085657"/>
            <a:ext cx="1656000" cy="492443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ASPP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Daniela </a:t>
            </a:r>
            <a:r>
              <a:rPr lang="it-IT" sz="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Liconti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Biagia Milazzo </a:t>
            </a:r>
            <a:endParaRPr dirty="0"/>
          </a:p>
        </p:txBody>
      </p:sp>
      <p:sp>
        <p:nvSpPr>
          <p:cNvPr id="122" name="Google Shape;122;p13">
            <a:hlinkClick r:id="" action="ppaction://hlinkshowjump?jump=nextslide"/>
          </p:cNvPr>
          <p:cNvSpPr txBox="1"/>
          <p:nvPr/>
        </p:nvSpPr>
        <p:spPr>
          <a:xfrm>
            <a:off x="7647237" y="5718973"/>
            <a:ext cx="2340000" cy="261610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COORDINATORI C.D.C.</a:t>
            </a:r>
            <a:endParaRPr/>
          </a:p>
        </p:txBody>
      </p:sp>
      <p:sp>
        <p:nvSpPr>
          <p:cNvPr id="123" name="Google Shape;123;p13">
            <a:hlinkClick r:id="" action="ppaction://hlinkshowjump?jump=nextslide"/>
          </p:cNvPr>
          <p:cNvSpPr txBox="1"/>
          <p:nvPr/>
        </p:nvSpPr>
        <p:spPr>
          <a:xfrm>
            <a:off x="7642463" y="6099511"/>
            <a:ext cx="2340000" cy="261610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COMMISSIONI GRUPPO DI LAVORO</a:t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6938017" y="1226048"/>
            <a:ext cx="3771165" cy="400110"/>
          </a:xfrm>
          <a:prstGeom prst="rect">
            <a:avLst/>
          </a:prstGeom>
          <a:solidFill>
            <a:srgbClr val="99FF99">
              <a:alpha val="96862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AFFARI GENERALI</a:t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6921705" y="780594"/>
            <a:ext cx="3776338" cy="400110"/>
          </a:xfrm>
          <a:prstGeom prst="rect">
            <a:avLst/>
          </a:prstGeom>
          <a:solidFill>
            <a:srgbClr val="99FF99">
              <a:alpha val="96862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SEGRETERIA DEL PERSONALE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929764" y="336950"/>
            <a:ext cx="3768281" cy="400110"/>
          </a:xfrm>
          <a:prstGeom prst="rect">
            <a:avLst/>
          </a:prstGeom>
          <a:solidFill>
            <a:srgbClr val="99FF99">
              <a:alpha val="96862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SEGRETERIA DIDATTICA</a:t>
            </a:r>
            <a:endParaRPr/>
          </a:p>
        </p:txBody>
      </p:sp>
      <p:sp>
        <p:nvSpPr>
          <p:cNvPr id="126" name="Google Shape;126;p13">
            <a:hlinkClick r:id="rId6" action="ppaction://hlinksldjump"/>
          </p:cNvPr>
          <p:cNvSpPr/>
          <p:nvPr/>
        </p:nvSpPr>
        <p:spPr>
          <a:xfrm>
            <a:off x="6966000" y="368462"/>
            <a:ext cx="3648991" cy="31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>
            <a:hlinkClick r:id="rId4" action="ppaction://hlinksldjump"/>
          </p:cNvPr>
          <p:cNvSpPr/>
          <p:nvPr/>
        </p:nvSpPr>
        <p:spPr>
          <a:xfrm>
            <a:off x="7008960" y="1685112"/>
            <a:ext cx="3648991" cy="30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>
            <a:hlinkClick r:id="rId3" action="ppaction://hlinksldjump"/>
          </p:cNvPr>
          <p:cNvSpPr/>
          <p:nvPr/>
        </p:nvSpPr>
        <p:spPr>
          <a:xfrm>
            <a:off x="698740" y="2085657"/>
            <a:ext cx="1627403" cy="424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>
            <a:hlinkClick r:id="rId7" action="ppaction://hlinksldjump"/>
          </p:cNvPr>
          <p:cNvSpPr/>
          <p:nvPr/>
        </p:nvSpPr>
        <p:spPr>
          <a:xfrm>
            <a:off x="7704161" y="4964502"/>
            <a:ext cx="227830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>
            <a:hlinkClick r:id="rId8" action="ppaction://hlinksldjump"/>
          </p:cNvPr>
          <p:cNvSpPr/>
          <p:nvPr/>
        </p:nvSpPr>
        <p:spPr>
          <a:xfrm>
            <a:off x="7653600" y="5397915"/>
            <a:ext cx="2328863" cy="20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>
            <a:hlinkClick r:id="rId9" action="ppaction://hlinksldjump"/>
          </p:cNvPr>
          <p:cNvSpPr/>
          <p:nvPr/>
        </p:nvSpPr>
        <p:spPr>
          <a:xfrm>
            <a:off x="7653600" y="5753672"/>
            <a:ext cx="2328863" cy="19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>
            <a:hlinkClick r:id="rId10" action="ppaction://hlinksldjump"/>
          </p:cNvPr>
          <p:cNvSpPr/>
          <p:nvPr/>
        </p:nvSpPr>
        <p:spPr>
          <a:xfrm>
            <a:off x="7704161" y="6117021"/>
            <a:ext cx="2278302" cy="25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>
            <a:hlinkClick r:id="" action="ppaction://hlinkshowjump?jump=nextslide"/>
          </p:cNvPr>
          <p:cNvSpPr txBox="1"/>
          <p:nvPr/>
        </p:nvSpPr>
        <p:spPr>
          <a:xfrm>
            <a:off x="6186997" y="5320906"/>
            <a:ext cx="1322266" cy="646331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REFERENTI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D’ISTITUTO</a:t>
            </a:r>
            <a:endParaRPr/>
          </a:p>
        </p:txBody>
      </p:sp>
      <p:sp>
        <p:nvSpPr>
          <p:cNvPr id="133" name="Google Shape;133;p13">
            <a:hlinkClick r:id="" action="ppaction://hlinkshowjump?jump=nextslide"/>
          </p:cNvPr>
          <p:cNvSpPr txBox="1"/>
          <p:nvPr/>
        </p:nvSpPr>
        <p:spPr>
          <a:xfrm>
            <a:off x="10148419" y="5602727"/>
            <a:ext cx="1193988" cy="369332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PROGETTI</a:t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10169663" y="6008781"/>
            <a:ext cx="1127137" cy="36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>
            <a:hlinkClick r:id="rId11" action="ppaction://hlinksldjump"/>
          </p:cNvPr>
          <p:cNvSpPr/>
          <p:nvPr/>
        </p:nvSpPr>
        <p:spPr>
          <a:xfrm>
            <a:off x="6186997" y="5718973"/>
            <a:ext cx="1322266" cy="542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1353787" y="5450774"/>
            <a:ext cx="1573481" cy="8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>
            <a:hlinkClick r:id="rId5" action="ppaction://hlinksldjump"/>
          </p:cNvPr>
          <p:cNvSpPr/>
          <p:nvPr/>
        </p:nvSpPr>
        <p:spPr>
          <a:xfrm>
            <a:off x="10169663" y="6008781"/>
            <a:ext cx="1127137" cy="35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7653600" y="4276009"/>
            <a:ext cx="2340000" cy="47487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7704161" y="4359293"/>
            <a:ext cx="221681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COLLEGIO DOCENTI</a:t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6924291" y="1688628"/>
            <a:ext cx="3771165" cy="400110"/>
          </a:xfrm>
          <a:prstGeom prst="rect">
            <a:avLst/>
          </a:prstGeom>
          <a:solidFill>
            <a:srgbClr val="99FF99">
              <a:alpha val="96862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UFFICIO TECNICO</a:t>
            </a:r>
            <a:endParaRPr/>
          </a:p>
        </p:txBody>
      </p:sp>
      <p:sp>
        <p:nvSpPr>
          <p:cNvPr id="141" name="Google Shape;141;p13"/>
          <p:cNvSpPr txBox="1"/>
          <p:nvPr/>
        </p:nvSpPr>
        <p:spPr>
          <a:xfrm>
            <a:off x="2455723" y="1612647"/>
            <a:ext cx="1656000" cy="246300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RLS </a:t>
            </a:r>
            <a:r>
              <a:rPr lang="it-IT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Giuseppe Macrì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/>
          <p:nvPr/>
        </p:nvSpPr>
        <p:spPr>
          <a:xfrm>
            <a:off x="3958500" y="180000"/>
            <a:ext cx="5760000" cy="5909310"/>
          </a:xfrm>
          <a:prstGeom prst="rect">
            <a:avLst/>
          </a:prstGeom>
          <a:solidFill>
            <a:srgbClr val="FFFF99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ORIENTAMENTO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INGRESSO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Gaspari Gabriele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B.E.S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Anna Macaluso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</a:t>
            </a: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Successo formativo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Vito Barletta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INVALSI E VALUTAZIONE DI ISTITUTO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Loredana De Pasquale e Prof. Davide Agostani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PTOF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Federica Loriggiola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ISTRUZIONE DEGLI ADULTI (IDA)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Russo Stefania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ED. ALLA SALUTE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Sara Carugo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grpSp>
        <p:nvGrpSpPr>
          <p:cNvPr id="147" name="Google Shape;147;p14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148" name="Google Shape;148;p14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9" name="Google Shape;149;p14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0" name="Google Shape;150;p14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FUNZIONI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STRUMENTALI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/>
          <p:nvPr/>
        </p:nvSpPr>
        <p:spPr>
          <a:xfrm>
            <a:off x="3960000" y="240751"/>
            <a:ext cx="5760000" cy="1200329"/>
          </a:xfrm>
          <a:prstGeom prst="rect">
            <a:avLst/>
          </a:prstGeom>
          <a:solidFill>
            <a:srgbClr val="99FF99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Daniela Liconti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7" name="Google Shape;157;p15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158" name="Google Shape;158;p15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9" name="Google Shape;159;p15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0" name="Google Shape;160;p15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5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UFFICIO TECNICO</a:t>
            </a:r>
            <a:endParaRPr/>
          </a:p>
        </p:txBody>
      </p:sp>
      <p:sp>
        <p:nvSpPr>
          <p:cNvPr id="163" name="Google Shape;163;p15"/>
          <p:cNvSpPr/>
          <p:nvPr/>
        </p:nvSpPr>
        <p:spPr>
          <a:xfrm>
            <a:off x="720000" y="2432905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AFFARI GENERALI</a:t>
            </a:r>
            <a:endParaRPr/>
          </a:p>
        </p:txBody>
      </p:sp>
      <p:sp>
        <p:nvSpPr>
          <p:cNvPr id="164" name="Google Shape;164;p15"/>
          <p:cNvSpPr txBox="1"/>
          <p:nvPr/>
        </p:nvSpPr>
        <p:spPr>
          <a:xfrm>
            <a:off x="4247725" y="2190688"/>
            <a:ext cx="5760000" cy="3417000"/>
          </a:xfrm>
          <a:prstGeom prst="rect">
            <a:avLst/>
          </a:prstGeom>
          <a:solidFill>
            <a:srgbClr val="99FF99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Baldacci Paola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Bassoli Maria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Ferraro Rosa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Milone Milena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"/>
          <p:cNvSpPr txBox="1"/>
          <p:nvPr/>
        </p:nvSpPr>
        <p:spPr>
          <a:xfrm>
            <a:off x="3960000" y="180000"/>
            <a:ext cx="6294900" cy="5079600"/>
          </a:xfrm>
          <a:prstGeom prst="rect">
            <a:avLst/>
          </a:prstGeom>
          <a:solidFill>
            <a:srgbClr val="99FF99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SEGRETERIA per il PERSONALE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Cataldo Chiara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Paletta Gabriele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Paradiso Antonio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Pisani Maria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Russo Sonia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" name="Google Shape;170;p16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171" name="Google Shape;171;p16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2" name="Google Shape;172;p16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6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SEGRETERIA PERSONALE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7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181" name="Google Shape;181;p17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" name="Google Shape;182;p17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3" name="Google Shape;183;p17"/>
          <p:cNvSpPr txBox="1"/>
          <p:nvPr/>
        </p:nvSpPr>
        <p:spPr>
          <a:xfrm>
            <a:off x="3960000" y="180000"/>
            <a:ext cx="5760000" cy="3416279"/>
          </a:xfrm>
          <a:prstGeom prst="rect">
            <a:avLst/>
          </a:prstGeom>
          <a:solidFill>
            <a:srgbClr val="99FF99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Maio Teresa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Figliuzzi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Vincenza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Scarlato</a:t>
            </a: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Lina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Vicedomini </a:t>
            </a:r>
            <a:r>
              <a:rPr lang="it-IT" sz="3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Filippo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Ianora</a:t>
            </a:r>
            <a:r>
              <a:rPr lang="it-IT" sz="36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Gabriella Enza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SEGRETERIA DIDATTICA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 txBox="1"/>
          <p:nvPr/>
        </p:nvSpPr>
        <p:spPr>
          <a:xfrm>
            <a:off x="2526854" y="2668224"/>
            <a:ext cx="6898500" cy="2571991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Gallo Adriana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Referente Erasmus School Indire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Zingaro Vittoria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Referente Erasmus + INAPP VET	</a:t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3894023" y="2943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3894023" y="400738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REFERENTI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ERASMUS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18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194" name="Google Shape;194;p18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5" name="Google Shape;195;p18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8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 txBox="1"/>
          <p:nvPr/>
        </p:nvSpPr>
        <p:spPr>
          <a:xfrm>
            <a:off x="3960000" y="180000"/>
            <a:ext cx="5760000" cy="6372300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AFM</a:t>
            </a: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Amministrazione Finanza e Marketing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Marco Minora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RIM Relazioni Internazionali Marketing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Elena Dell’Acqua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SIA Sistemi Informativi Aziendali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Salerno Luigi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 Costruzioni Ambiente Territorio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Giuliana Molla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 Turismo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Guarnaccia Francesca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 Liceo Artistico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Drago Gaetano Salvatore	</a:t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REFERENTI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INDIRIZZO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19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05" name="Google Shape;205;p19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6" name="Google Shape;206;p19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19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COORDINATORI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DIPARTIMENTO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20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15" name="Google Shape;215;p20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6" name="Google Shape;216;p20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20"/>
          <p:cNvSpPr txBox="1"/>
          <p:nvPr/>
        </p:nvSpPr>
        <p:spPr>
          <a:xfrm>
            <a:off x="3959999" y="180000"/>
            <a:ext cx="8034300" cy="5632271"/>
          </a:xfrm>
          <a:prstGeom prst="rect">
            <a:avLst/>
          </a:prstGeom>
          <a:solidFill>
            <a:srgbClr val="BBD6EE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LETTERE	</a:t>
            </a:r>
            <a:r>
              <a:rPr lang="it-IT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Davide Emilio Zucchetti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MATEMATICA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Davide Agostani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Marco Minora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DISCIPLINE GIURIDICHE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Teresa Giugliano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LINGUE STRANIERE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it-IT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Garavaglia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Massimiliano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RELIGIONE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Cira </a:t>
            </a:r>
            <a:r>
              <a:rPr lang="it-IT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Brittannico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FILOSOFIA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Daniela De Martini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DISC. TECNOLOGICHE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Carlo </a:t>
            </a:r>
            <a:r>
              <a:rPr lang="it-IT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Salmoiraghi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SCIENZE INTEGRATE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Agnese Campana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MATERIE ARTISTICHE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Fabrizio Paolini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STORIA DELL’ARTE		 </a:t>
            </a:r>
            <a:r>
              <a:rPr lang="it-IT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Luisella </a:t>
            </a:r>
            <a:r>
              <a:rPr lang="it-IT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Masneri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SCIENZE MOTORIE		</a:t>
            </a:r>
            <a:r>
              <a:rPr lang="it-IT" sz="24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Rossella De Risi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SOSTEGNO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Macaluso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GEOGRAFIA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Fabio Campani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INFORMATICA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it-IT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it-IT" sz="24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</a:t>
            </a:r>
            <a:r>
              <a:rPr lang="it-IT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Giulia </a:t>
            </a:r>
            <a:r>
              <a:rPr lang="it-IT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Pedrani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0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720000" y="374362"/>
            <a:ext cx="287382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COORDINATORI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 CLASSE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" name="Google Shape;225;p21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26" name="Google Shape;226;p21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7" name="Google Shape;227;p21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28" name="Google Shape;228;p21"/>
          <p:cNvGraphicFramePr/>
          <p:nvPr/>
        </p:nvGraphicFramePr>
        <p:xfrm>
          <a:off x="228596" y="1748961"/>
          <a:ext cx="11235150" cy="4821050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201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22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2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13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Classi PRIME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SECONDE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TERZE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QUARTE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QUINTE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 A CAT PERIC</a:t>
                      </a:r>
                      <a:r>
                        <a:rPr lang="it-IT"/>
                        <a:t>OLO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 A CAT </a:t>
                      </a:r>
                      <a:r>
                        <a:rPr lang="it-IT"/>
                        <a:t>GALBATO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 A CAT DOCIMO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CAT </a:t>
                      </a:r>
                      <a:r>
                        <a:rPr lang="it-IT"/>
                        <a:t>MOLLA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 A CAT le RAO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1°B CAT FERRAUTO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2°B CAT  RESTELLI</a:t>
                      </a:r>
                      <a:endParaRPr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TUR R</a:t>
                      </a:r>
                      <a:r>
                        <a:rPr lang="it-IT"/>
                        <a:t>UGGIERO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4°A TUR TRIPODI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TUR </a:t>
                      </a:r>
                      <a:r>
                        <a:rPr lang="it-IT"/>
                        <a:t>GIUGLIANO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1°A TUR SAVA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2°A TUR </a:t>
                      </a:r>
                      <a:r>
                        <a:rPr lang="it-IT"/>
                        <a:t>MILAZZO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3°B  TUR DE L</a:t>
                      </a:r>
                      <a:r>
                        <a:rPr lang="it-IT"/>
                        <a:t>UCIA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4°B TUR CROCI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5°B TUR </a:t>
                      </a:r>
                      <a:r>
                        <a:rPr lang="it-IT"/>
                        <a:t>GUARNACCIA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1°B TUR ALOISE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2°B TUR </a:t>
                      </a:r>
                      <a:r>
                        <a:rPr lang="it-IT"/>
                        <a:t>FIORI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AFM MINORA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4°A AFM </a:t>
                      </a:r>
                      <a:r>
                        <a:rPr lang="it-IT"/>
                        <a:t>CARELLA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AFM </a:t>
                      </a:r>
                      <a:r>
                        <a:rPr lang="it-IT"/>
                        <a:t>CIMMINO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1°A AFM GAROFALO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2°A AFM </a:t>
                      </a:r>
                      <a:r>
                        <a:rPr lang="it-IT"/>
                        <a:t>ZUCCHETTI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3°B AFM RICCARDO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</a:t>
                      </a:r>
                      <a:r>
                        <a:rPr lang="it-IT"/>
                        <a:t>A RIM</a:t>
                      </a: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MARTINO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5°B AFM </a:t>
                      </a:r>
                      <a:r>
                        <a:rPr lang="it-IT"/>
                        <a:t>CONENNA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1°B AFM ZONA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2°B AFM </a:t>
                      </a:r>
                      <a:r>
                        <a:rPr lang="it-IT"/>
                        <a:t>SBIRZIOLA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SIA SALERNO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</a:t>
                      </a:r>
                      <a:r>
                        <a:rPr lang="it-IT"/>
                        <a:t>B AFM DE MARTINO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SIA </a:t>
                      </a:r>
                      <a:r>
                        <a:rPr lang="it-IT"/>
                        <a:t>ACCONCIAIOCO</a:t>
                      </a:r>
                      <a:endParaRPr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1°C AFM VALENZANO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2°C AFM </a:t>
                      </a:r>
                      <a:r>
                        <a:rPr lang="it-IT"/>
                        <a:t>GARAVAGLIA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it-IT"/>
                        <a:t>3°B SIA PEDRANI</a:t>
                      </a:r>
                      <a:endParaRPr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4°A </a:t>
                      </a:r>
                      <a:r>
                        <a:rPr lang="it-IT"/>
                        <a:t>SIA DELL’ACQUA E.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it-IT" sz="1400"/>
                        <a:t>5°A RIM </a:t>
                      </a:r>
                      <a:r>
                        <a:rPr lang="it-IT"/>
                        <a:t>CORVASCE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1°D AFM CELIENTO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2°D AFM </a:t>
                      </a:r>
                      <a:r>
                        <a:rPr lang="it-IT"/>
                        <a:t>NASO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3°A RIM MINORA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4° A LAF </a:t>
                      </a:r>
                      <a:r>
                        <a:rPr lang="it-IT"/>
                        <a:t>LORIGGIOLA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5° A LAF DE PASQUALE</a:t>
                      </a:r>
                      <a:endParaRPr sz="14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1°E AFM ACQUAVIVA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2°E AFM </a:t>
                      </a:r>
                      <a:r>
                        <a:rPr lang="it-IT"/>
                        <a:t>GASPARI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3° A LAF BATTA</a:t>
                      </a:r>
                      <a:r>
                        <a:rPr lang="it-IT"/>
                        <a:t>GLIA</a:t>
                      </a:r>
                      <a:endParaRPr sz="14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B LAG </a:t>
                      </a:r>
                      <a:r>
                        <a:rPr lang="it-IT"/>
                        <a:t>GRANATA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 B LAG </a:t>
                      </a:r>
                      <a:r>
                        <a:rPr lang="it-IT"/>
                        <a:t>MASNERI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1°F AFM DAMIANO</a:t>
                      </a:r>
                      <a:endParaRPr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2° A LAR </a:t>
                      </a:r>
                      <a:r>
                        <a:rPr lang="it-IT"/>
                        <a:t>ROBBONI</a:t>
                      </a:r>
                      <a:endParaRPr sz="1400"/>
                    </a:p>
                  </a:txBody>
                  <a:tcPr marL="91450" marR="91450" marT="45725" marB="457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 B LAG IANNACI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4°C LA</a:t>
                      </a:r>
                      <a:r>
                        <a:rPr lang="it-IT"/>
                        <a:t>F</a:t>
                      </a: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t-IT"/>
                        <a:t>DE IACOB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5° C LAG COLOMBO E.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1° A LAR ALLIATA</a:t>
                      </a:r>
                      <a:endParaRPr sz="14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 B LAR </a:t>
                      </a:r>
                      <a:r>
                        <a:rPr lang="it-IT"/>
                        <a:t>SECOL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3°C LAF BORIN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 B LAR AGOSTANI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29" name="Google Shape;229;p21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/>
          <p:nvPr/>
        </p:nvSpPr>
        <p:spPr>
          <a:xfrm>
            <a:off x="719999" y="180000"/>
            <a:ext cx="5054635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719999" y="374362"/>
            <a:ext cx="5154027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COORDINATORI DI CLASSE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Sezione serale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6" name="Google Shape;236;p22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37" name="Google Shape;237;p22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8" name="Google Shape;238;p22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9" name="Google Shape;239;p22">
            <a:hlinkClick r:id="" action="ppaction://hlinkshowjump?jump=nextslide"/>
          </p:cNvPr>
          <p:cNvSpPr/>
          <p:nvPr/>
        </p:nvSpPr>
        <p:spPr>
          <a:xfrm>
            <a:off x="11388677" y="543641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0" name="Google Shape;240;p22"/>
          <p:cNvGraphicFramePr/>
          <p:nvPr/>
        </p:nvGraphicFramePr>
        <p:xfrm>
          <a:off x="719999" y="2315149"/>
          <a:ext cx="11235150" cy="2966800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201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22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2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13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PRIME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SECONDE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TERZE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QUARTE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Classi QUINTE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 A AFM </a:t>
                      </a:r>
                      <a:r>
                        <a:rPr lang="it-IT"/>
                        <a:t>MECCARIELLO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 A AFM </a:t>
                      </a:r>
                      <a:r>
                        <a:rPr lang="it-IT"/>
                        <a:t>RAUSEO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 A AFM </a:t>
                      </a:r>
                      <a:r>
                        <a:rPr lang="it-IT"/>
                        <a:t>PORFIDIA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AFM </a:t>
                      </a:r>
                      <a:r>
                        <a:rPr lang="it-IT"/>
                        <a:t>PRINA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 A AFM GIULIANO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5°B AFM FURGIUELE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SIA </a:t>
                      </a:r>
                      <a:r>
                        <a:rPr lang="it-IT"/>
                        <a:t>NEBULONI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SIA </a:t>
                      </a:r>
                      <a:r>
                        <a:rPr lang="it-IT"/>
                        <a:t>NASELLO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SIA SCHIOPPA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1°A TUR </a:t>
                      </a:r>
                      <a:r>
                        <a:rPr lang="it-IT"/>
                        <a:t>VILLELLI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2°A TUR MECCARIELLO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TUR </a:t>
                      </a:r>
                      <a:r>
                        <a:rPr lang="it-IT"/>
                        <a:t>FARINA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TUR </a:t>
                      </a:r>
                      <a:r>
                        <a:rPr lang="it-IT"/>
                        <a:t>CASSIBBA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TUR </a:t>
                      </a:r>
                      <a:r>
                        <a:rPr lang="it-IT"/>
                        <a:t>VILLANI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 B TUR VILLANI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CAT </a:t>
                      </a:r>
                      <a:r>
                        <a:rPr lang="it-IT"/>
                        <a:t>LATRECCHIANA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CAT </a:t>
                      </a:r>
                      <a:r>
                        <a:rPr lang="it-IT" sz="1400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MACRÌ</a:t>
                      </a:r>
                      <a:endParaRPr sz="1400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5°A CAT </a:t>
                      </a:r>
                      <a:r>
                        <a:rPr lang="it-IT" sz="1400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MACRÌ</a:t>
                      </a: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3°A LAF/LAG </a:t>
                      </a:r>
                      <a:r>
                        <a:rPr lang="it-IT"/>
                        <a:t>COLOMBO E.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4° A LAF/LAG </a:t>
                      </a:r>
                      <a:r>
                        <a:rPr lang="it-IT"/>
                        <a:t>PIZZI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5° A LAF/LAG </a:t>
                      </a:r>
                      <a:r>
                        <a:rPr lang="it-IT"/>
                        <a:t>ALBINO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"/>
          <p:cNvSpPr/>
          <p:nvPr/>
        </p:nvSpPr>
        <p:spPr>
          <a:xfrm>
            <a:off x="10358437" y="151425"/>
            <a:ext cx="1627901" cy="1334475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3"/>
          <p:cNvSpPr/>
          <p:nvPr/>
        </p:nvSpPr>
        <p:spPr>
          <a:xfrm>
            <a:off x="10315569" y="345787"/>
            <a:ext cx="170497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COMMISSIONI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GRUPPO LAVORO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7" name="Google Shape;247;p23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48" name="Google Shape;248;p23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9" name="Google Shape;249;p23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23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1" name="Google Shape;251;p23"/>
          <p:cNvGraphicFramePr/>
          <p:nvPr/>
        </p:nvGraphicFramePr>
        <p:xfrm>
          <a:off x="108102" y="211941"/>
          <a:ext cx="10124200" cy="5948870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283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REFERENTI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COMPONENTI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ORARIO DIURNO E SERALE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Damiano e Prof.ssa  Russo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INTERNAZIONALIZZAZIONE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</a:t>
                      </a:r>
                      <a:r>
                        <a:rPr lang="it-IT"/>
                        <a:t> Garavaglia Massimiliano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Proff.  Cordaro, Colombo E</a:t>
                      </a:r>
                      <a:r>
                        <a:rPr lang="it-IT"/>
                        <a:t>, Fiori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SICUREZZA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Macrì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/>
                        <a:t>Proff. Liconti, Milazzo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INVALSI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De Pasquale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</a:t>
                      </a:r>
                      <a:r>
                        <a:rPr lang="it-IT"/>
                        <a:t>f. Agostani D,</a:t>
                      </a:r>
                      <a:r>
                        <a:rPr lang="it-IT" sz="1400"/>
                        <a:t> Colombo E.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COMMISSIONE ELETTORALE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Barletta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Prof. Minora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FORMAZIONE CLASSI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Ruggiero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Prof.sse Bortolozzo, Milazzo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RACCORDO SCUOLA MEDIA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Milazzo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Ruggiero e Prof.</a:t>
                      </a:r>
                      <a:r>
                        <a:rPr lang="it-IT"/>
                        <a:t> Damiano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ACCOGLIENZA </a:t>
                      </a:r>
                      <a:r>
                        <a:rPr lang="it-IT"/>
                        <a:t>CLASSI PRIME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Campana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/>
                        <a:t>Prof.</a:t>
                      </a:r>
                      <a:r>
                        <a:rPr lang="it-IT"/>
                        <a:t>ssa </a:t>
                      </a:r>
                      <a:r>
                        <a:rPr lang="it-IT" sz="1400"/>
                        <a:t>Aloise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ESAMI IDONEITA’ INTEGRAZIONE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Bortolozzo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Conenna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TEAM INNOVAZIONE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Pedrani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Proff. Alliata, Abate, Damiano, Cimmino, Drago, Macaluso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REGOLAMENTI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Minora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Conenna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VIAGGI D’ISTRUZIONE E VISITE DIDATTICHE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Conenna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it-IT" sz="1400"/>
                        <a:t>Prof.ssa Ruggiero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PROMOZIONE SERALE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Villani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Manta, Russo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"/>
          <p:cNvSpPr/>
          <p:nvPr/>
        </p:nvSpPr>
        <p:spPr>
          <a:xfrm>
            <a:off x="10358437" y="151425"/>
            <a:ext cx="1627901" cy="1334475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10315569" y="345787"/>
            <a:ext cx="170497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COMMISSIONI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GRUPPO LAVORO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8" name="Google Shape;258;p24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59" name="Google Shape;259;p24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0" name="Google Shape;260;p24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24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257" cy="5459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2" name="Google Shape;262;p24"/>
          <p:cNvGraphicFramePr/>
          <p:nvPr/>
        </p:nvGraphicFramePr>
        <p:xfrm>
          <a:off x="148502" y="177858"/>
          <a:ext cx="10124225" cy="5215175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283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REFERENTI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COMPONENTI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PCTO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Bortolozzo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Brittannico C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Conenna</a:t>
                      </a:r>
                      <a:r>
                        <a:rPr lang="it-IT"/>
                        <a:t> M.</a:t>
                      </a:r>
                      <a:r>
                        <a:rPr lang="it-IT" sz="1400"/>
                        <a:t>, De Martini D., Dell'Acqua E., Drago G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Fiori T., Garavaglia M., Minora M., Sava R., Pedrani G.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NIV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 Loriggiola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NIV D.S. Giordano E., Bortolozzo S., Loriggiola F., Ruggiero A., De Pasquale L., Macaluso A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Agostani D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Barletta V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Gaspari G., Carugo S., Conenna M., Ferrauto B</a:t>
                      </a:r>
                      <a:r>
                        <a:rPr lang="it-IT"/>
                        <a:t>., Russo S.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EDUCAZIONE ALLA SALUTE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Carugo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Aloise A., De Risi R., Ferrauto B., Mugavero D., Paiano S</a:t>
                      </a:r>
                      <a:r>
                        <a:rPr lang="it-IT"/>
                        <a:t>.</a:t>
                      </a:r>
                      <a:r>
                        <a:rPr lang="it-IT" sz="1400"/>
                        <a:t>, Tripodi S.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INCLUSIONE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Prof.ssa Macaluso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Barletta V., </a:t>
                      </a:r>
                      <a:r>
                        <a:rPr lang="it-IT"/>
                        <a:t>Iannaci G.</a:t>
                      </a:r>
                      <a:r>
                        <a:rPr lang="it-IT" sz="1400"/>
                        <a:t>, Ruggiero A.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ORIENTAMENTO IN INGRESSO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Prof. Gaspari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Tutti i docenti </a:t>
                      </a:r>
                      <a:r>
                        <a:rPr lang="it-IT"/>
                        <a:t>coinvolti nelle attività di orientamento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SPIRITO IN MOVIMENTO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Prof.ssa De Risi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Proff. Carugo S</a:t>
                      </a:r>
                      <a:r>
                        <a:rPr lang="it-IT"/>
                        <a:t>.</a:t>
                      </a: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, Tripodi S., Mugavero D, Paiano S.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EDUCAZIONE CIVICA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Prof.ssa </a:t>
                      </a:r>
                      <a:r>
                        <a:rPr lang="it-IT"/>
                        <a:t>Acconciaioco F.</a:t>
                      </a:r>
                      <a:endParaRPr sz="1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Proff. Bortolozzo, Battaglia, Salerno, De Martini, Conenna, Riccardo,  Restelli, Loriggiola, Schioppa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GLI (GRUPPO LAVORO INCLUSIONE SCOLASTICA)</a:t>
                      </a:r>
                      <a:endParaRPr sz="1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</a:rPr>
                        <a:t>Dirigente Scolastico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Proff. Barletta, Macaluso, Ruggiero, </a:t>
                      </a:r>
                      <a:r>
                        <a:rPr lang="it-IT"/>
                        <a:t>D</a:t>
                      </a:r>
                      <a:r>
                        <a:rPr lang="it-IT" sz="1400"/>
                        <a:t>ott.ssa Ricotta (medico), Scalco E. (componente genitori), Fusina F. (presidente Anffas Legnano), (componente studenti)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"/>
          <p:cNvSpPr/>
          <p:nvPr/>
        </p:nvSpPr>
        <p:spPr>
          <a:xfrm>
            <a:off x="10358437" y="151425"/>
            <a:ext cx="1627800" cy="133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5"/>
          <p:cNvSpPr/>
          <p:nvPr/>
        </p:nvSpPr>
        <p:spPr>
          <a:xfrm>
            <a:off x="10315569" y="345787"/>
            <a:ext cx="1704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COMMISSIONI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GRUPPO LAVORO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9" name="Google Shape;269;p25"/>
          <p:cNvGrpSpPr/>
          <p:nvPr/>
        </p:nvGrpSpPr>
        <p:grpSpPr>
          <a:xfrm>
            <a:off x="11374666" y="6072884"/>
            <a:ext cx="619500" cy="587100"/>
            <a:chOff x="11552087" y="6251419"/>
            <a:chExt cx="619500" cy="587100"/>
          </a:xfrm>
        </p:grpSpPr>
        <p:sp>
          <p:nvSpPr>
            <p:cNvPr id="270" name="Google Shape;270;p25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00" cy="5871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1" name="Google Shape;271;p25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25">
            <a:hlinkClick r:id="" action="ppaction://hlinkshowjump?jump=nextslide"/>
          </p:cNvPr>
          <p:cNvSpPr/>
          <p:nvPr/>
        </p:nvSpPr>
        <p:spPr>
          <a:xfrm>
            <a:off x="11374666" y="5363570"/>
            <a:ext cx="536400" cy="546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73" name="Google Shape;273;p25"/>
          <p:cNvGraphicFramePr/>
          <p:nvPr/>
        </p:nvGraphicFramePr>
        <p:xfrm>
          <a:off x="148502" y="177858"/>
          <a:ext cx="10124225" cy="4880575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283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REFERENTI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COMPONENTI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REFERENTE AMBIENTE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Prof.ssa Aloise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COMMISSIONE QUADRIENNALE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Prof.ssa  Denise Riccardo  </a:t>
                      </a: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Proff. Pedrani G., Conenna M., Battaglia L., Minora M., Naso F., Ruggiero A.</a:t>
                      </a: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REFERENTE STEM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/>
                        <a:t>Prof.ssa Alessia Aloise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/>
          <p:nvPr/>
        </p:nvSpPr>
        <p:spPr>
          <a:xfrm>
            <a:off x="720000" y="180000"/>
            <a:ext cx="2873828" cy="146594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508623" y="353281"/>
            <a:ext cx="322137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REFERENTI D’ISTITUTO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 attività istituzionali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0" name="Google Shape;280;p26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81" name="Google Shape;281;p26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2" name="Google Shape;282;p26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3" name="Google Shape;283;p26"/>
          <p:cNvGraphicFramePr/>
          <p:nvPr/>
        </p:nvGraphicFramePr>
        <p:xfrm>
          <a:off x="3866177" y="180000"/>
          <a:ext cx="7093200" cy="5192940"/>
        </p:xfrm>
        <a:graphic>
          <a:graphicData uri="http://schemas.openxmlformats.org/drawingml/2006/table">
            <a:tbl>
              <a:tblPr firstRow="1" bandRow="1">
                <a:noFill/>
                <a:tableStyleId>{F3CA8968-9526-4CC0-B874-7AC005DCD5F8}</a:tableStyleId>
              </a:tblPr>
              <a:tblGrid>
                <a:gridCol w="354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>
                          <a:solidFill>
                            <a:schemeClr val="dk1"/>
                          </a:solidFill>
                        </a:rPr>
                        <a:t>ANIMATORE DIGITALE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solidFill>
                            <a:schemeClr val="dk1"/>
                          </a:solidFill>
                        </a:rPr>
                        <a:t>Prof.ssa Giulia Pedrani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EDUCAZIONE CIVICA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it-IT" sz="1800"/>
                        <a:t>Prof.ssa Flaminia Acconciaioco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REGISTRO ELETTRONICO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it-IT" sz="1800"/>
                        <a:t>Prof. Giuseppe Macrì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BULLISMO E CYBER BULLISMO</a:t>
                      </a:r>
                      <a:endParaRPr sz="18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it-IT" sz="1800"/>
                        <a:t>Prof.ssa Anna Macaluso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it-IT" sz="1800" b="1"/>
                        <a:t>DIPENDENZE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Prof.ssa Sara Carugo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PCTO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it-IT" sz="1800"/>
                        <a:t>Prof.ssa Simona Bortolozzo</a:t>
                      </a: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DISPERSIONE SCOLASTICA</a:t>
                      </a:r>
                      <a:endParaRPr sz="18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Prof.ssa Francesca Guarnaccia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ICDL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Prof.ssa Daniela Liconti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/>
                        <a:t>BANDO AUSILI DIDATTICI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/>
                        <a:t>Prof.ssa Macaluso Anna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1D1D">
            <a:alpha val="80000"/>
          </a:srgbClr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7"/>
          <p:cNvSpPr txBox="1"/>
          <p:nvPr/>
        </p:nvSpPr>
        <p:spPr>
          <a:xfrm>
            <a:off x="3215233" y="359773"/>
            <a:ext cx="5506209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CONSIGLIO D’ISTITUTO</a:t>
            </a:r>
            <a:endParaRPr/>
          </a:p>
        </p:txBody>
      </p:sp>
      <p:sp>
        <p:nvSpPr>
          <p:cNvPr id="289" name="Google Shape;289;p27"/>
          <p:cNvSpPr txBox="1"/>
          <p:nvPr/>
        </p:nvSpPr>
        <p:spPr>
          <a:xfrm>
            <a:off x="377921" y="1347867"/>
            <a:ext cx="2276056" cy="1754326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CARUSO FRANCESCO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INZILLO VITTORIA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7"/>
          <p:cNvSpPr txBox="1"/>
          <p:nvPr/>
        </p:nvSpPr>
        <p:spPr>
          <a:xfrm>
            <a:off x="2960914" y="1347867"/>
            <a:ext cx="2677800" cy="2308800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 GENITORI: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USSIA DAIANA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CHIARAMONTE ROBERTO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MOLLA FABIO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BOZZANI VITTORIA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7"/>
          <p:cNvSpPr txBox="1"/>
          <p:nvPr/>
        </p:nvSpPr>
        <p:spPr>
          <a:xfrm>
            <a:off x="5824884" y="1347867"/>
            <a:ext cx="3110100" cy="3694200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DOCENTI: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AGOSTANI DAVIDE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DRAGO SALVATORE GAETANO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FARINA MARCO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GASPARI GABRIELE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LICONTI DANIELA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MACALUSO ANNA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MUGAVERO DOMENICO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RUGGIERO ANTONELLA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7"/>
          <p:cNvSpPr txBox="1"/>
          <p:nvPr/>
        </p:nvSpPr>
        <p:spPr>
          <a:xfrm>
            <a:off x="9121161" y="1311071"/>
            <a:ext cx="2984700" cy="2308800"/>
          </a:xfrm>
          <a:prstGeom prst="rect">
            <a:avLst/>
          </a:prstGeom>
          <a:solidFill>
            <a:srgbClr val="FF9999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 FERRE’ FABIO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FAZIO RICCARDO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PALUGAN SOFIA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GIANCATERINO SARA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3" name="Google Shape;293;p27"/>
          <p:cNvGrpSpPr/>
          <p:nvPr/>
        </p:nvGrpSpPr>
        <p:grpSpPr>
          <a:xfrm>
            <a:off x="11374666" y="6072884"/>
            <a:ext cx="619511" cy="587116"/>
            <a:chOff x="11552087" y="6251419"/>
            <a:chExt cx="619511" cy="587116"/>
          </a:xfrm>
        </p:grpSpPr>
        <p:sp>
          <p:nvSpPr>
            <p:cNvPr id="294" name="Google Shape;294;p27">
              <a:hlinkClick r:id="rId3" action="ppaction://hlinksldjump"/>
            </p:cNvPr>
            <p:cNvSpPr/>
            <p:nvPr/>
          </p:nvSpPr>
          <p:spPr>
            <a:xfrm>
              <a:off x="11552087" y="6251419"/>
              <a:ext cx="619511" cy="58711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5" name="Google Shape;295;p27">
              <a:hlinkClick r:id="rId3" action="ppaction://hlinksldjump"/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41167" y="6325961"/>
              <a:ext cx="447177" cy="4220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1255</Words>
  <Application>Microsoft Office PowerPoint</Application>
  <PresentationFormat>Widescreen</PresentationFormat>
  <Paragraphs>369</Paragraphs>
  <Slides>15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Simona Bortolozzo</dc:creator>
  <cp:lastModifiedBy>Simona Bortolozzo</cp:lastModifiedBy>
  <cp:revision>6</cp:revision>
  <dcterms:modified xsi:type="dcterms:W3CDTF">2025-11-27T17:17:42Z</dcterms:modified>
</cp:coreProperties>
</file>